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175" r:id="rId2"/>
    <p:sldId id="1213" r:id="rId3"/>
    <p:sldId id="1188" r:id="rId4"/>
    <p:sldId id="1189" r:id="rId5"/>
    <p:sldId id="1214" r:id="rId6"/>
    <p:sldId id="1179" r:id="rId7"/>
    <p:sldId id="1196" r:id="rId8"/>
    <p:sldId id="1199" r:id="rId9"/>
    <p:sldId id="1182" r:id="rId10"/>
    <p:sldId id="1197" r:id="rId11"/>
    <p:sldId id="1201" r:id="rId12"/>
    <p:sldId id="1204" r:id="rId13"/>
    <p:sldId id="1206" r:id="rId14"/>
    <p:sldId id="1202" r:id="rId15"/>
    <p:sldId id="1200" r:id="rId16"/>
    <p:sldId id="1205" r:id="rId17"/>
    <p:sldId id="1207" r:id="rId18"/>
    <p:sldId id="1203" r:id="rId19"/>
    <p:sldId id="1145" r:id="rId20"/>
    <p:sldId id="1208" r:id="rId21"/>
    <p:sldId id="1186" r:id="rId22"/>
    <p:sldId id="1211" r:id="rId23"/>
    <p:sldId id="1218" r:id="rId24"/>
    <p:sldId id="1220" r:id="rId25"/>
    <p:sldId id="1221" r:id="rId26"/>
    <p:sldId id="1222" r:id="rId27"/>
    <p:sldId id="1177" r:id="rId28"/>
    <p:sldId id="1183" r:id="rId29"/>
    <p:sldId id="426" r:id="rId30"/>
    <p:sldId id="1215" r:id="rId31"/>
    <p:sldId id="1216" r:id="rId32"/>
    <p:sldId id="12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8426A-A52D-C70F-5989-01E2EBB5CBAB}" name="Michael Carton" initials="MC" userId="S::michael.carton@hpsc.ie::13935312-89ba-425d-9953-33ab71dae541" providerId="AD"/>
  <p188:author id="{0D9390A3-B156-4A6B-E9E9-65176ED5A559}" name="Piaras O'Lorcain" initials="PO" userId="S::PiarasOlorcain@hpsc.ie::b350f239-602d-4ee3-9af6-63225c7c2c69" providerId="AD"/>
  <p188:author id="{9EDE61D7-8CC9-716E-483D-73B5227846C0}" name="Eimear Keane" initials="EK" userId="S::eimear.keane@hpsc.ie::34a1eaf8-7cb1-4c84-bcdd-2b7a762af4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aras O'Lorca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52"/>
    <a:srgbClr val="9BAAB3"/>
    <a:srgbClr val="CBD03A"/>
    <a:srgbClr val="09BEDB"/>
    <a:srgbClr val="0C2950"/>
    <a:srgbClr val="B3D0CB"/>
    <a:srgbClr val="4D9086"/>
    <a:srgbClr val="88AED6"/>
    <a:srgbClr val="80B0A9"/>
    <a:srgbClr val="FBA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5531" autoAdjust="0"/>
  </p:normalViewPr>
  <p:slideViewPr>
    <p:cSldViewPr snapToGrid="0">
      <p:cViewPr varScale="1">
        <p:scale>
          <a:sx n="107" d="100"/>
          <a:sy n="107" d="100"/>
        </p:scale>
        <p:origin x="1296"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FB179-67FF-4AE1-B10E-54C33CEB5141}" type="datetimeFigureOut">
              <a:rPr lang="en-IE" smtClean="0"/>
              <a:t>24/06/2026</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D40AA-C24A-4DB3-89EA-6212B4409368}" type="slidenum">
              <a:rPr lang="en-IE" smtClean="0"/>
              <a:t>‹#›</a:t>
            </a:fld>
            <a:endParaRPr lang="en-IE" dirty="0"/>
          </a:p>
        </p:txBody>
      </p:sp>
    </p:spTree>
    <p:extLst>
      <p:ext uri="{BB962C8B-B14F-4D97-AF65-F5344CB8AC3E}">
        <p14:creationId xmlns:p14="http://schemas.microsoft.com/office/powerpoint/2010/main" val="179901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542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56689-BFC6-4DF7-A5E6-708A8EBAF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B0DD1-6FB3-0AAD-4BCF-1D40A02E7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35B46-B209-CDEE-0DBA-BABC4EC197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6D53CC-EEFB-80A1-7B1E-3B079BAB50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866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8566-48BA-8A74-4555-E3E10B529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1D31A-39BA-11C7-ABFF-E8DC8CAE7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89EAB-8180-00B1-42A1-CA19159D6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3192C-66F9-1884-A739-948306D6B4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31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392B-165E-2C61-5FE3-0C1A08D86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5661A-DC64-B2AD-9351-EDA1CFB82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61204-3127-D0F7-9707-3EAD3F63B8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9B58B-E28D-EF6B-4DB8-A036198FFE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591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BD95-4D86-9B1C-25ED-78CAFAE77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02B48-7FF4-1463-0487-C9A8B456A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00D68-3318-4D05-61B6-B74324522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CC3AB-F216-960D-F3E1-EFFEB41591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386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98C1-661A-22B5-5DC3-442CA3178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1EF52-3BDA-8118-8EA1-2D5DFBB09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1F121-6F4B-0A53-852A-2AB334CA1F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19937F-67B6-EF20-87D9-24C41762E5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477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984C-54E8-1B84-FE55-C8FB2B3AF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B9DA3-BBA5-F9ED-1B1E-7A5D10EEF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FDA4E-A8A4-B7B0-3396-E7861F5B4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9A25E2-85F5-86BA-F128-1A52090B9D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687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6C2B-1D48-3800-EDEA-38E2BCB74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CEEDD-1063-8BF3-9C2C-D2D55FF22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EDD74-B6BD-BC11-8B81-832A67DD7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7455E8-24CA-7DE4-3A2C-7D9D7C6FBD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945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38D5-B588-F044-9A53-B926A57C5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E8898-6749-85F0-9591-505C1C293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DF32C-3DD6-8A4B-CE03-25F0D30034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C9360D-9EA8-123D-4056-7F248E1EA3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841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D62E-E39E-8C2B-ADB2-170F2E635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213D5-56B7-F123-6794-20ACA1EAF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87AB0-311B-0F7E-E98C-3195137FD0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176C4F-B1DF-A60E-4036-B1B45F1B8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04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881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048F-461B-1156-286F-A2EB623BD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692D1-13BC-5C3F-B01E-0B9917108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2D103-FED5-FEE2-234F-A9706E3FE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2012A6-E98E-E34D-A3EA-4BEE352626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476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515F-FE4C-4A57-BE1C-E8E0C7E37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AA585-95EA-BBB5-39E1-D56837B66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AF88B-08AA-8B9D-0543-8003FC348A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A2F83-5BD5-8CC1-6597-276568CD8E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8467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892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09F8-F796-33C4-306B-211DD2A59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3CD2A-8EAF-2CAB-2520-F6E187749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59901-723A-3374-6746-589703BD40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3BB3F2-9395-EB61-6640-61BEFDD965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8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D87D-8477-E4C1-6FAD-2E0FFFBCE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C4607-C87F-126B-5014-F2771F51D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ADBC8-C874-B4FE-3713-E27550675D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D295B2-5BE8-E9C2-290F-ACB9F4C88B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046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25F9-05C1-4692-6698-9E39279B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76D03-2745-1F1F-75AE-6F887401E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00995-3691-DDAB-D445-55E4900E9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D1F38-5503-E71C-F92D-E23DF09B8C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8635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1EF4-C293-89FC-1E79-279B934D6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A1B29-F5ED-3531-50BB-4EB725DE2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1EA3D-9157-3C73-167F-7C93C7CAA2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D09183-1C12-DDFE-70AA-E9A815DC6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3472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65AD-1964-FA95-EF0E-78FFAAE89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5EA41-7B32-E4AA-1385-7A8F9BC6E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5592A-E352-BE33-E1B5-F454852CD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E186A6-3074-6BDB-629B-00E906FBD2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0500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5782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102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0878-E086-518D-C2E8-2F020189F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B7468-CA00-C8C3-5301-DEF7BE69E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E70C3-E4BC-4AF4-27CC-E8E54057C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BA7841-A0DD-FD42-2EE8-0EE094EC3B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64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0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5F63-C838-4CA4-9549-9E14C36C3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DD724-46E4-ED38-A882-55A37F68C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22861-0EBA-88A6-731A-C90F93F2DD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E649BA-1292-2411-B02E-FE9B6AE3C1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2291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D1BC4-076B-8E17-7B61-7294586D4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1127F-A831-8B6D-D2DC-C4FE06B6E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08B5B-D00B-F4A6-BEF9-CE2B8F1E70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A8507-C77A-DD4F-C9B4-AE82A6D9C1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347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32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1BC2-8638-7E68-8A50-33D64BDB5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77A6F-9034-DEEC-2009-18E0D9BF9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C31C3-77AF-CCFB-5ED1-9927EB4833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EE947C-40CD-4018-FA4D-279D7CE7F7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964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205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217BE-A52F-271E-7A2D-7C5318CD3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1A236-E690-2518-96DA-4D1AB0C97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EF95E-B0AA-3B8C-7064-50DAF7CE1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B2691-8954-7AD2-D8A9-378824A36C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581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DA85-18EB-3C8B-B8E0-868856CA1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60E24-9826-4229-63C6-075812C9C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7988-8A37-994A-2707-3E81900923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86EBBE-D1B6-7F03-04B3-28AD0495F5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72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63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5259-6138-B20F-FE2D-D4CBC004F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9C663-DDE9-D18D-5CF9-448903D64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482DA7D-FC6C-E548-3EDA-CF9C35ED4C5A}"/>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22D5A85E-75DE-4B5C-7933-410BFCB33817}"/>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ABEF5C5-EE3B-6178-FD76-222954C13732}"/>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339628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DCBB-47DA-0192-DFAD-A9A45FD80C3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19A3F71-8F5B-9A80-BDAA-ACBC4AA9D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976DEED-732B-786D-58E1-33DBFCB150BC}"/>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8585A10B-9E0F-4A8D-C836-82E247518A3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959E1A1-C0B8-3A73-6642-A175CE0FD7E5}"/>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39051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D5EDD-A0D8-4323-052F-30DCE4C0D2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A30AA9D-97A2-F221-CF0D-57F01AA5E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2C8A238-63BC-0786-30C8-011F1727B3B0}"/>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5BED64C3-6BDA-C8AB-0169-2E5AE4B70D1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85DAC3A-109E-8C18-85F6-06935CD83535}"/>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63901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A4DC670F-54C5-4A66-86E6-81D82B0B16C3}"/>
              </a:ext>
            </a:extLst>
          </p:cNvPr>
          <p:cNvSpPr>
            <a:spLocks noGrp="1"/>
          </p:cNvSpPr>
          <p:nvPr>
            <p:ph type="title" hasCustomPrompt="1"/>
          </p:nvPr>
        </p:nvSpPr>
        <p:spPr>
          <a:xfrm>
            <a:off x="914400" y="775650"/>
            <a:ext cx="3054096" cy="1280160"/>
          </a:xfrm>
        </p:spPr>
        <p:txBody>
          <a:bodyPr anchor="t"/>
          <a:lstStyle>
            <a:lvl1pPr>
              <a:lnSpc>
                <a:spcPct val="85000"/>
              </a:lnSpc>
              <a:defRPr/>
            </a:lvl1pPr>
          </a:lstStyle>
          <a:p>
            <a:r>
              <a:rPr lang="en-US" dirty="0"/>
              <a:t>Click to edit title</a:t>
            </a:r>
          </a:p>
        </p:txBody>
      </p:sp>
      <p:sp>
        <p:nvSpPr>
          <p:cNvPr id="15" name="Content Placeholder 5">
            <a:extLst>
              <a:ext uri="{FF2B5EF4-FFF2-40B4-BE49-F238E27FC236}">
                <a16:creationId xmlns:a16="http://schemas.microsoft.com/office/drawing/2014/main" id="{41F6520C-AFA0-4061-96E6-5B117DA88F8C}"/>
              </a:ext>
            </a:extLst>
          </p:cNvPr>
          <p:cNvSpPr>
            <a:spLocks noGrp="1"/>
          </p:cNvSpPr>
          <p:nvPr>
            <p:ph sz="quarter" idx="12"/>
          </p:nvPr>
        </p:nvSpPr>
        <p:spPr>
          <a:xfrm>
            <a:off x="914400" y="2231136"/>
            <a:ext cx="3044952" cy="3947720"/>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9732A0-06E1-48E3-BCB9-413458C4B18A}"/>
              </a:ext>
            </a:extLst>
          </p:cNvPr>
          <p:cNvSpPr>
            <a:spLocks noGrp="1"/>
          </p:cNvSpPr>
          <p:nvPr>
            <p:ph idx="1"/>
          </p:nvPr>
        </p:nvSpPr>
        <p:spPr>
          <a:xfrm>
            <a:off x="4572000"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BD0AD37E-82C8-4907-B576-583419342D06}"/>
              </a:ext>
            </a:extLst>
          </p:cNvPr>
          <p:cNvSpPr>
            <a:spLocks noGrp="1"/>
          </p:cNvSpPr>
          <p:nvPr>
            <p:ph idx="14"/>
          </p:nvPr>
        </p:nvSpPr>
        <p:spPr>
          <a:xfrm>
            <a:off x="8232648"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2" name="Footer Placeholder 4">
            <a:extLst>
              <a:ext uri="{FF2B5EF4-FFF2-40B4-BE49-F238E27FC236}">
                <a16:creationId xmlns:a16="http://schemas.microsoft.com/office/drawing/2014/main" id="{78595977-7FF2-4F2F-B145-18BEC8297B9D}"/>
              </a:ext>
            </a:extLst>
          </p:cNvPr>
          <p:cNvSpPr>
            <a:spLocks noGrp="1"/>
          </p:cNvSpPr>
          <p:nvPr>
            <p:ph type="ftr" sz="quarter" idx="11"/>
          </p:nvPr>
        </p:nvSpPr>
        <p:spPr>
          <a:xfrm>
            <a:off x="914400" y="6365784"/>
            <a:ext cx="6710680" cy="111056"/>
          </a:xfrm>
        </p:spPr>
        <p:txBody>
          <a:bodyPr anchor="t">
            <a:spAutoFit/>
          </a:bodyPr>
          <a:lstStyle>
            <a:lvl1pPr>
              <a:defRPr sz="700"/>
            </a:lvl1pPr>
          </a:lstStyle>
          <a:p>
            <a:endParaRPr lang="en-US" dirty="0"/>
          </a:p>
        </p:txBody>
      </p:sp>
      <p:sp>
        <p:nvSpPr>
          <p:cNvPr id="9" name="TextBox 8">
            <a:extLst>
              <a:ext uri="{FF2B5EF4-FFF2-40B4-BE49-F238E27FC236}">
                <a16:creationId xmlns:a16="http://schemas.microsoft.com/office/drawing/2014/main" id="{0F19A61E-3DDD-42DC-A125-5FEA2DED2DFA}"/>
              </a:ext>
              <a:ext uri="{C183D7F6-B498-43B3-948B-1728B52AA6E4}">
                <adec:decorative xmlns:adec="http://schemas.microsoft.com/office/drawing/2017/decorative" val="1"/>
              </a:ext>
            </a:extLst>
          </p:cNvPr>
          <p:cNvSpPr txBox="1"/>
          <p:nvPr userDrawn="1"/>
        </p:nvSpPr>
        <p:spPr>
          <a:xfrm>
            <a:off x="11593224" y="6613612"/>
            <a:ext cx="487680" cy="183332"/>
          </a:xfrm>
          <a:prstGeom prst="rect">
            <a:avLst/>
          </a:prstGeom>
        </p:spPr>
        <p:txBody>
          <a:bodyPr vert="horz" wrap="square" lIns="0" tIns="0" rIns="0" bIns="0" rtlCol="0" anchor="t">
            <a:noAutofit/>
          </a:bodyPr>
          <a:lstStyle/>
          <a:p>
            <a:pPr marL="0" algn="r" defTabSz="914400" rtl="0" eaLnBrk="1" latinLnBrk="0" hangingPunct="1"/>
            <a:fld id="{208997C6-AED8-4153-89E3-7FC682DCDBBA}" type="slidenum">
              <a:rPr lang="en-US" sz="800" kern="1200" smtClean="0">
                <a:solidFill>
                  <a:schemeClr val="tx2"/>
                </a:solidFill>
                <a:latin typeface="+mn-lt"/>
                <a:ea typeface="+mn-ea"/>
                <a:cs typeface="+mn-cs"/>
              </a:rPr>
              <a:pPr marL="0" algn="r" defTabSz="914400" rtl="0" eaLnBrk="1" latinLnBrk="0" hangingPunct="1"/>
              <a:t>‹#›</a:t>
            </a:fld>
            <a:endParaRPr lang="en-US" sz="1200" kern="1200" dirty="0">
              <a:solidFill>
                <a:schemeClr val="tx2"/>
              </a:solidFill>
              <a:latin typeface="+mn-lt"/>
              <a:ea typeface="+mn-ea"/>
              <a:cs typeface="+mn-cs"/>
            </a:endParaRPr>
          </a:p>
        </p:txBody>
      </p:sp>
    </p:spTree>
    <p:extLst>
      <p:ext uri="{BB962C8B-B14F-4D97-AF65-F5344CB8AC3E}">
        <p14:creationId xmlns:p14="http://schemas.microsoft.com/office/powerpoint/2010/main" val="3597428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37541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695B-D422-C44C-4515-0D607536341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3D93903-2A6A-8773-BC7C-91F369C63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F40EB-BE6E-39B6-014B-DD2854C6BF88}"/>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8D0FE5A7-5EF9-0798-4492-8A786DB7396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7C62C5B-A015-201D-7779-4456E6FFBD13}"/>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115240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3A70-02BF-6724-A69A-5B319FC1D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000C7AD-9085-AC7C-2CC4-496126ED0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37AA3-5BC7-E704-12F6-E75426AADCB3}"/>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2E4AED51-EEC3-E452-BD34-36903BBA4509}"/>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47B444C-8A8A-0908-DCE4-CA451756FA1F}"/>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391693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54AC-EB50-7DB5-2573-630AF2E7A2C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F0F035-AE6F-6DBC-E7E4-F7419787C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DEDB90D-2168-89DE-C116-E64198AD8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63C30B6-029C-D641-16B7-FB72746BD652}"/>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6" name="Footer Placeholder 5">
            <a:extLst>
              <a:ext uri="{FF2B5EF4-FFF2-40B4-BE49-F238E27FC236}">
                <a16:creationId xmlns:a16="http://schemas.microsoft.com/office/drawing/2014/main" id="{30173320-0FCD-BC74-B02E-2810E460BB0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5C374BF-9E3E-C87A-1573-CE76E44469AA}"/>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281663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65B1-1FFF-9D9B-DA5E-271A9B7EEAB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EFD5D39-2EEC-6E12-EC35-7AAB98AC2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53B8D-10C0-D5AA-54A6-FC0DFB7E9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54FA86E-6C15-0875-6248-EF6B7C0CB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66920-4A0D-81CD-C6AC-E6B29F1B5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10141F3-6C42-C34C-2C89-4BF7441BB320}"/>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8" name="Footer Placeholder 7">
            <a:extLst>
              <a:ext uri="{FF2B5EF4-FFF2-40B4-BE49-F238E27FC236}">
                <a16:creationId xmlns:a16="http://schemas.microsoft.com/office/drawing/2014/main" id="{C03C55C9-2042-CF4A-38E3-F42CCEEBE8F7}"/>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70F10BA3-E9C5-20CD-C7C4-A182400CAC51}"/>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46099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2489-288C-8A5F-C2BF-DB7DFC0E58A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861B01B-6008-B030-7423-50A9A95C531C}"/>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4" name="Footer Placeholder 3">
            <a:extLst>
              <a:ext uri="{FF2B5EF4-FFF2-40B4-BE49-F238E27FC236}">
                <a16:creationId xmlns:a16="http://schemas.microsoft.com/office/drawing/2014/main" id="{1E06B155-6DB7-0367-4207-02A62089F5EE}"/>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AAB6DF09-FD8E-219E-8090-37A8C1A9093E}"/>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72106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7A173-8A26-9758-D4E4-D9A0388993F1}"/>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3" name="Footer Placeholder 2">
            <a:extLst>
              <a:ext uri="{FF2B5EF4-FFF2-40B4-BE49-F238E27FC236}">
                <a16:creationId xmlns:a16="http://schemas.microsoft.com/office/drawing/2014/main" id="{E99B2690-C80B-A240-9FDB-CB015E492753}"/>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2D8B92AF-1596-7E51-01D9-88E4BC667548}"/>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16009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F920-B022-07BE-9736-1532D2FF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79418D0-7B76-6508-4C38-7B9499F40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7210D4B-0DAD-0D5B-CEA8-64E89047D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B6035-A170-AEA3-46B6-A77361BC61E0}"/>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6" name="Footer Placeholder 5">
            <a:extLst>
              <a:ext uri="{FF2B5EF4-FFF2-40B4-BE49-F238E27FC236}">
                <a16:creationId xmlns:a16="http://schemas.microsoft.com/office/drawing/2014/main" id="{09AA18EE-4DEE-99EE-425A-C22808D87157}"/>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E3418843-9E67-A893-F102-66AF91E85BEF}"/>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4209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2CB-C3CE-DF40-D4D5-691A30A16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A51E6FE-DA5E-C01A-E276-3F93CD76E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83490D4D-0EDA-5F59-1669-CB80CAED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B8AC3-14F3-48B9-3096-6A8F401F2382}"/>
              </a:ext>
            </a:extLst>
          </p:cNvPr>
          <p:cNvSpPr>
            <a:spLocks noGrp="1"/>
          </p:cNvSpPr>
          <p:nvPr>
            <p:ph type="dt" sz="half" idx="10"/>
          </p:nvPr>
        </p:nvSpPr>
        <p:spPr/>
        <p:txBody>
          <a:bodyPr/>
          <a:lstStyle/>
          <a:p>
            <a:fld id="{17CC9429-8946-4037-871C-75A18865E323}" type="datetimeFigureOut">
              <a:rPr lang="en-IE" smtClean="0"/>
              <a:t>24/06/2026</a:t>
            </a:fld>
            <a:endParaRPr lang="en-IE" dirty="0"/>
          </a:p>
        </p:txBody>
      </p:sp>
      <p:sp>
        <p:nvSpPr>
          <p:cNvPr id="6" name="Footer Placeholder 5">
            <a:extLst>
              <a:ext uri="{FF2B5EF4-FFF2-40B4-BE49-F238E27FC236}">
                <a16:creationId xmlns:a16="http://schemas.microsoft.com/office/drawing/2014/main" id="{2E8E36CC-B86C-7F3D-4E62-FA79DD53838A}"/>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C90565AC-D62C-FED0-49F1-036E9EB55C40}"/>
              </a:ext>
            </a:extLst>
          </p:cNvPr>
          <p:cNvSpPr>
            <a:spLocks noGrp="1"/>
          </p:cNvSpPr>
          <p:nvPr>
            <p:ph type="sldNum" sz="quarter" idx="12"/>
          </p:nvPr>
        </p:nvSpPr>
        <p:spPr/>
        <p:txBody>
          <a:bodyPr/>
          <a:lstStyle/>
          <a:p>
            <a:fld id="{B5745805-51BF-4E2F-B3AB-EE4299CCDF8D}" type="slidenum">
              <a:rPr lang="en-IE" smtClean="0"/>
              <a:t>‹#›</a:t>
            </a:fld>
            <a:endParaRPr lang="en-IE" dirty="0"/>
          </a:p>
        </p:txBody>
      </p:sp>
    </p:spTree>
    <p:extLst>
      <p:ext uri="{BB962C8B-B14F-4D97-AF65-F5344CB8AC3E}">
        <p14:creationId xmlns:p14="http://schemas.microsoft.com/office/powerpoint/2010/main" val="319111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FA4C0-78C6-B837-16AE-682C623FF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4C8AE9-7E90-9CF2-8A70-4DC0B4456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59500FE-EB9C-D531-D695-66BC7FAF4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CC9429-8946-4037-871C-75A18865E323}" type="datetimeFigureOut">
              <a:rPr lang="en-IE" smtClean="0"/>
              <a:t>24/06/2026</a:t>
            </a:fld>
            <a:endParaRPr lang="en-IE" dirty="0"/>
          </a:p>
        </p:txBody>
      </p:sp>
      <p:sp>
        <p:nvSpPr>
          <p:cNvPr id="5" name="Footer Placeholder 4">
            <a:extLst>
              <a:ext uri="{FF2B5EF4-FFF2-40B4-BE49-F238E27FC236}">
                <a16:creationId xmlns:a16="http://schemas.microsoft.com/office/drawing/2014/main" id="{4D0289D4-0330-5AF1-5EEF-916054CB6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dirty="0"/>
          </a:p>
        </p:txBody>
      </p:sp>
      <p:sp>
        <p:nvSpPr>
          <p:cNvPr id="6" name="Slide Number Placeholder 5">
            <a:extLst>
              <a:ext uri="{FF2B5EF4-FFF2-40B4-BE49-F238E27FC236}">
                <a16:creationId xmlns:a16="http://schemas.microsoft.com/office/drawing/2014/main" id="{23CB139B-4AD8-1450-581D-A3BCA07EA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745805-51BF-4E2F-B3AB-EE4299CCDF8D}" type="slidenum">
              <a:rPr lang="en-IE" smtClean="0"/>
              <a:t>‹#›</a:t>
            </a:fld>
            <a:endParaRPr lang="en-IE" dirty="0"/>
          </a:p>
        </p:txBody>
      </p:sp>
    </p:spTree>
    <p:extLst>
      <p:ext uri="{BB962C8B-B14F-4D97-AF65-F5344CB8AC3E}">
        <p14:creationId xmlns:p14="http://schemas.microsoft.com/office/powerpoint/2010/main" val="160741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7.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6.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image" Target="../media/image1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9.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doi.org/101016/j.jvacx.2024.100519"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s://www.hpsc.ie/a-z/respiratory/coronavirus/novelcoronavirus/vaccination/covid-19vaccinationuptakereports/2025/"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www.hpsc.ie/a-z/respiratory/influenza/seasonalinfluenza/vaccination/vaccineuptakeinhcwsandresidentsofltcfs/Seasonal%20Influenza%20&amp;%20COVID-19%20Vaccine%20Uptake-Hospital%20HCWs-2024-2025%20Season-Ireland-V1.0.xlsx"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1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www.lenus.ie/bitstream/handle/10147/635034/Quality%20and%20Patient%20Safety%20Data%20for%20Decision%20Making%20Toolkit.pdf?sequence=10&amp;isAllowed=y" TargetMode="External"/><Relationship Id="rId5" Type="http://schemas.openxmlformats.org/officeDocument/2006/relationships/image" Target="../media/image7.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7.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0.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3.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DAEBB-C4FC-FC3C-16E8-26D2F204E81A}"/>
              </a:ext>
            </a:extLst>
          </p:cNvPr>
          <p:cNvSpPr/>
          <p:nvPr/>
        </p:nvSpPr>
        <p:spPr>
          <a:xfrm>
            <a:off x="0" y="1352551"/>
            <a:ext cx="12196109" cy="314325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841470" y="198849"/>
            <a:ext cx="3267858" cy="622022"/>
          </a:xfrm>
        </p:spPr>
        <p:txBody>
          <a:bodyPr>
            <a:normAutofit/>
          </a:bodyPr>
          <a:lstStyle/>
          <a:p>
            <a:r>
              <a:rPr lang="en-US" sz="2000" b="1" dirty="0">
                <a:solidFill>
                  <a:srgbClr val="051E33"/>
                </a:solidFill>
              </a:rPr>
              <a:t>Annual Epidemiological Report</a:t>
            </a:r>
          </a:p>
        </p:txBody>
      </p:sp>
      <p:pic>
        <p:nvPicPr>
          <p:cNvPr id="4" name="Picture 4" descr="HSE-New-logo - Health Service Executive">
            <a:extLst>
              <a:ext uri="{FF2B5EF4-FFF2-40B4-BE49-F238E27FC236}">
                <a16:creationId xmlns:a16="http://schemas.microsoft.com/office/drawing/2014/main" id="{F66F3AC9-5DA5-E037-BDDA-41B17B11E5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3" r="7581"/>
          <a:stretch/>
        </p:blipFill>
        <p:spPr bwMode="auto">
          <a:xfrm>
            <a:off x="274975" y="305671"/>
            <a:ext cx="596646" cy="389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5P Content 126">
            <a:extLst>
              <a:ext uri="{FF2B5EF4-FFF2-40B4-BE49-F238E27FC236}">
                <a16:creationId xmlns:a16="http://schemas.microsoft.com/office/drawing/2014/main" id="{BF01EC59-568B-C7D6-D7D6-8CD21F5CD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53" y="311208"/>
            <a:ext cx="596924" cy="38373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662183" y="256462"/>
            <a:ext cx="0" cy="484203"/>
          </a:xfrm>
          <a:prstGeom prst="line">
            <a:avLst/>
          </a:prstGeom>
          <a:ln w="28575" cap="rnd">
            <a:solidFill>
              <a:srgbClr val="C4B9A6"/>
            </a:solidFill>
            <a:rou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5FAFBF-A575-CF27-25FF-7D68CC1C1F96}"/>
              </a:ext>
            </a:extLst>
          </p:cNvPr>
          <p:cNvSpPr txBox="1"/>
          <p:nvPr/>
        </p:nvSpPr>
        <p:spPr>
          <a:xfrm>
            <a:off x="1841470" y="1508223"/>
            <a:ext cx="7570978" cy="2458622"/>
          </a:xfrm>
          <a:prstGeom prst="rect">
            <a:avLst/>
          </a:prstGeom>
          <a:noFill/>
        </p:spPr>
        <p:txBody>
          <a:bodyPr wrap="square">
            <a:spAutoFit/>
          </a:bodyPr>
          <a:lstStyle/>
          <a:p>
            <a:pPr>
              <a:lnSpc>
                <a:spcPct val="107000"/>
              </a:lnSpc>
              <a:spcAft>
                <a:spcPts val="800"/>
              </a:spcAft>
            </a:pPr>
            <a:r>
              <a:rPr lang="en-IE" sz="2400" b="1" kern="100" dirty="0">
                <a:solidFill>
                  <a:srgbClr val="FFFFFF"/>
                </a:solidFill>
                <a:latin typeface="Aptos" panose="020B0004020202020204" pitchFamily="34" charset="0"/>
                <a:cs typeface="Times New Roman" panose="02020603050405020304" pitchFamily="18" charset="0"/>
              </a:rPr>
              <a:t>Seasonal Influenza &amp; COVID-19 Vaccination Among Hospital-based Health Care Workers (HCWs)</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E" kern="100" dirty="0">
                <a:solidFill>
                  <a:srgbClr val="FFFFFF"/>
                </a:solidFill>
                <a:latin typeface="Aptos" panose="020B0004020202020204" pitchFamily="34" charset="0"/>
                <a:cs typeface="Times New Roman" panose="02020603050405020304" pitchFamily="18" charset="0"/>
              </a:rPr>
              <a:t>2024-2025 Season</a:t>
            </a:r>
            <a:endPar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 report from the Vaccine Preventable Disease Team, HPSC</a:t>
            </a:r>
            <a:r>
              <a:rPr lang="en-GB" sz="1600" kern="100" baseline="300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1</a:t>
            </a:r>
          </a:p>
          <a:p>
            <a:pPr>
              <a:lnSpc>
                <a:spcPct val="107000"/>
              </a:lnSpc>
              <a:spcAft>
                <a:spcPts val="800"/>
              </a:spcAft>
            </a:pPr>
            <a:endPar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rPr>
              <a:t>Report prepared by: VPD Team, HPSC</a:t>
            </a:r>
          </a:p>
          <a:p>
            <a:pPr>
              <a:lnSpc>
                <a:spcPct val="107000"/>
              </a:lnSpc>
            </a:pPr>
            <a:r>
              <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rPr>
              <a:t>Published September 2025</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020CD0-690F-11C6-F97A-BE609BB3C61B}"/>
              </a:ext>
            </a:extLst>
          </p:cNvPr>
          <p:cNvSpPr txBox="1"/>
          <p:nvPr/>
        </p:nvSpPr>
        <p:spPr>
          <a:xfrm>
            <a:off x="1847850" y="6452905"/>
            <a:ext cx="9255155" cy="251351"/>
          </a:xfrm>
          <a:prstGeom prst="rect">
            <a:avLst/>
          </a:prstGeom>
          <a:noFill/>
        </p:spPr>
        <p:txBody>
          <a:bodyPr wrap="square">
            <a:spAutoFit/>
          </a:bodyPr>
          <a:lstStyle/>
          <a:p>
            <a:pPr>
              <a:lnSpc>
                <a:spcPct val="107000"/>
              </a:lnSpc>
              <a:spcAft>
                <a:spcPts val="800"/>
              </a:spcAft>
            </a:pPr>
            <a:r>
              <a:rPr lang="en-GB" sz="1000" kern="100" baseline="300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rPr>
              <a:t>1</a:t>
            </a:r>
            <a:r>
              <a:rPr lang="en-GB" sz="1000" kern="1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rPr>
              <a:t>The Vaccine Preventable Disease Team is part of the Health Protection Surveillance Centre, National Health Protection Office, Health Service Executive</a:t>
            </a:r>
            <a:endParaRPr lang="en-IE" sz="1000" kern="1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369D445-A745-6FFF-C867-15B290DF91BD}"/>
              </a:ext>
            </a:extLst>
          </p:cNvPr>
          <p:cNvSpPr txBox="1"/>
          <p:nvPr/>
        </p:nvSpPr>
        <p:spPr>
          <a:xfrm>
            <a:off x="1847850" y="4653248"/>
            <a:ext cx="8496300" cy="1728165"/>
          </a:xfrm>
          <a:prstGeom prst="rect">
            <a:avLst/>
          </a:prstGeom>
          <a:noFill/>
        </p:spPr>
        <p:txBody>
          <a:bodyPr wrap="square">
            <a:spAutoFit/>
          </a:bodyPr>
          <a:lstStyle/>
          <a:p>
            <a:pPr>
              <a:lnSpc>
                <a:spcPct val="107000"/>
              </a:lnSpc>
            </a:pPr>
            <a:r>
              <a:rPr lang="en-GB" sz="10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Published by:</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Health Protection Surveillance Centre, 25-27 Middle Gardiner St, Dublin 1 Ireland.</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t: +353 1 8765300</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 Health Protection Surveillance Centre, </a:t>
            </a:r>
            <a:r>
              <a:rPr lang="en-GB" sz="1000" kern="100" dirty="0">
                <a:latin typeface="Aptos" panose="020B0004020202020204" pitchFamily="34" charset="0"/>
                <a:ea typeface="Aptos" panose="020B0004020202020204" pitchFamily="34" charset="0"/>
                <a:cs typeface="Times New Roman" panose="02020603050405020304" pitchFamily="18" charset="0"/>
              </a:rPr>
              <a:t>2025</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Citation Text: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HSE Health Protection Surveillance Centre (</a:t>
            </a:r>
            <a:r>
              <a:rPr lang="en-IE" sz="1000" kern="100" dirty="0">
                <a:latin typeface="Aptos" panose="020B0004020202020204" pitchFamily="34" charset="0"/>
                <a:ea typeface="Aptos" panose="020B0004020202020204" pitchFamily="34" charset="0"/>
                <a:cs typeface="Times New Roman" panose="02020603050405020304" pitchFamily="18" charset="0"/>
              </a:rPr>
              <a:t>2025</a:t>
            </a:r>
            <a:r>
              <a:rPr lang="en-IE" sz="1000" kern="100" dirty="0">
                <a:latin typeface="Aptos" panose="020B0004020202020204" pitchFamily="34" charset="0"/>
                <a:cs typeface="Times New Roman" panose="02020603050405020304" pitchFamily="18" charset="0"/>
              </a:rPr>
              <a:t>). Survey: Seasonal </a:t>
            </a:r>
            <a:r>
              <a:rPr lang="en-GB" sz="1000" kern="100" dirty="0">
                <a:latin typeface="Aptos" panose="020B0004020202020204" pitchFamily="34" charset="0"/>
                <a:cs typeface="Times New Roman" panose="02020603050405020304" pitchFamily="18" charset="0"/>
              </a:rPr>
              <a:t>Influenza &amp; COVID-19 Vaccination Among Hospital-based HCWs, 2024-2025 Season </a:t>
            </a:r>
            <a:endParaRPr lang="en-IE" sz="1000" kern="100" dirty="0">
              <a:latin typeface="Aptos" panose="020B0004020202020204" pitchFamily="34" charset="0"/>
              <a:cs typeface="Times New Roman" panose="02020603050405020304" pitchFamily="18" charset="0"/>
            </a:endParaRPr>
          </a:p>
          <a:p>
            <a:pPr>
              <a:lnSpc>
                <a:spcPct val="107000"/>
              </a:lnSpc>
            </a:pPr>
            <a:r>
              <a:rPr lang="en-GB" sz="1000" kern="100" dirty="0">
                <a:latin typeface="Aptos" panose="020B0004020202020204" pitchFamily="34" charset="0"/>
                <a:cs typeface="Times New Roman" panose="02020603050405020304" pitchFamily="18" charset="0"/>
              </a:rPr>
              <a:t> </a:t>
            </a:r>
            <a:endParaRPr lang="en-IE" sz="1000" kern="100" dirty="0">
              <a:latin typeface="Aptos" panose="020B0004020202020204" pitchFamily="34" charset="0"/>
              <a:cs typeface="Times New Roman" panose="02020603050405020304" pitchFamily="18" charset="0"/>
            </a:endParaRPr>
          </a:p>
          <a:p>
            <a:r>
              <a:rPr lang="en-IE" sz="1000" dirty="0">
                <a:effectLst/>
                <a:latin typeface="Aptos" panose="020B0004020202020204" pitchFamily="34" charset="0"/>
                <a:ea typeface="Aptos" panose="020B0004020202020204" pitchFamily="34" charset="0"/>
                <a:cs typeface="Times New Roman" panose="02020603050405020304" pitchFamily="18" charset="0"/>
              </a:rPr>
              <a:t>Reproduction is authorised, provided source is acknowledged</a:t>
            </a:r>
            <a:endParaRPr lang="en-IE" sz="1000" dirty="0"/>
          </a:p>
        </p:txBody>
      </p:sp>
    </p:spTree>
    <p:extLst>
      <p:ext uri="{BB962C8B-B14F-4D97-AF65-F5344CB8AC3E}">
        <p14:creationId xmlns:p14="http://schemas.microsoft.com/office/powerpoint/2010/main" val="30953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88B18-E9E5-673F-94FC-77DC517B02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3555C0-770A-9898-4A14-D0374B639798}"/>
              </a:ext>
            </a:extLst>
          </p:cNvPr>
          <p:cNvSpPr/>
          <p:nvPr/>
        </p:nvSpPr>
        <p:spPr>
          <a:xfrm>
            <a:off x="-1432"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E905B61A-02DA-1BC4-E838-93386C7FDE02}"/>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6BB87D0-C029-D2F1-9830-11E030451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2A47D422-613F-5B2F-B6FA-CFC698D72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BDB8212A-6E19-19EF-74D1-7FA38B28F400}"/>
              </a:ext>
            </a:extLst>
          </p:cNvPr>
          <p:cNvSpPr txBox="1"/>
          <p:nvPr/>
        </p:nvSpPr>
        <p:spPr>
          <a:xfrm>
            <a:off x="94501" y="2084860"/>
            <a:ext cx="3989979" cy="2133020"/>
          </a:xfrm>
          <a:prstGeom prst="rect">
            <a:avLst/>
          </a:prstGeom>
          <a:noFill/>
        </p:spPr>
        <p:txBody>
          <a:bodyPr wrap="square">
            <a:spAutoFit/>
          </a:bodyPr>
          <a:lstStyle/>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Apart from two seasons, 2011-2012 and 2020-2021, uptake of the influenza vaccine was consistently highest among medical and dental staff irrespective of the overall uptake level reported each season (Figure 6).</a:t>
            </a:r>
          </a:p>
          <a:p>
            <a:pPr>
              <a:lnSpc>
                <a:spcPct val="115000"/>
              </a:lnSpc>
            </a:pPr>
            <a:endParaRPr lang="en-IE" sz="1400" dirty="0">
              <a:solidFill>
                <a:schemeClr val="bg1"/>
              </a:solidFill>
              <a:latin typeface="Aptos" panose="020B0004020202020204" pitchFamily="34" charset="0"/>
            </a:endParaRPr>
          </a:p>
          <a:p>
            <a:pPr marL="285750" indent="-285750">
              <a:lnSpc>
                <a:spcPct val="115000"/>
              </a:lnSpc>
              <a:buFont typeface="Arial" panose="020B0604020202020204" pitchFamily="34" charset="0"/>
              <a:buChar char="•"/>
            </a:pPr>
            <a:r>
              <a:rPr lang="en-GB" sz="900" dirty="0">
                <a:solidFill>
                  <a:schemeClr val="bg1"/>
                </a:solidFill>
              </a:rPr>
              <a:t>See  supplementary Figure 1 on slide # 28 for details </a:t>
            </a:r>
            <a:r>
              <a:rPr lang="en-IE" sz="900" dirty="0">
                <a:solidFill>
                  <a:schemeClr val="bg1"/>
                </a:solidFill>
              </a:rPr>
              <a:t>of seasonal influenza  vaccine uptake by hospitals staff compliment size by season</a:t>
            </a:r>
          </a:p>
          <a:p>
            <a:pPr marL="285750" indent="-285750">
              <a:lnSpc>
                <a:spcPct val="115000"/>
              </a:lnSpc>
              <a:buFont typeface="Arial" panose="020B0604020202020204" pitchFamily="34" charset="0"/>
              <a:buChar char="•"/>
            </a:pPr>
            <a:endParaRPr lang="en-IE" sz="1400" dirty="0">
              <a:solidFill>
                <a:schemeClr val="bg1"/>
              </a:solidFill>
              <a:latin typeface="Aptos" panose="020B0004020202020204" pitchFamily="34" charset="0"/>
            </a:endParaRPr>
          </a:p>
        </p:txBody>
      </p:sp>
      <p:sp>
        <p:nvSpPr>
          <p:cNvPr id="4" name="TextBox 3">
            <a:extLst>
              <a:ext uri="{FF2B5EF4-FFF2-40B4-BE49-F238E27FC236}">
                <a16:creationId xmlns:a16="http://schemas.microsoft.com/office/drawing/2014/main" id="{43E55D7B-CF24-BD56-D0A2-EE9A35C69E98}"/>
              </a:ext>
            </a:extLst>
          </p:cNvPr>
          <p:cNvSpPr txBox="1"/>
          <p:nvPr/>
        </p:nvSpPr>
        <p:spPr>
          <a:xfrm>
            <a:off x="723892" y="1220649"/>
            <a:ext cx="3140771" cy="971292"/>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by staff type-Seasonal Trends</a:t>
            </a:r>
          </a:p>
        </p:txBody>
      </p:sp>
      <p:sp>
        <p:nvSpPr>
          <p:cNvPr id="6" name="TextBox 5">
            <a:extLst>
              <a:ext uri="{FF2B5EF4-FFF2-40B4-BE49-F238E27FC236}">
                <a16:creationId xmlns:a16="http://schemas.microsoft.com/office/drawing/2014/main" id="{CDE43491-B216-A49F-26A1-B2F127F147DA}"/>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6. Percentage uptake of seasonal influenza vaccine among HCWs in public hospitals by staff type and season, 2011-2012 to 2024-2025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EC44E40E-3097-4F4F-E52F-6D0465719C52}"/>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7 of 16</a:t>
            </a:r>
          </a:p>
        </p:txBody>
      </p:sp>
      <p:sp>
        <p:nvSpPr>
          <p:cNvPr id="5" name="TextBox 4">
            <a:extLst>
              <a:ext uri="{FF2B5EF4-FFF2-40B4-BE49-F238E27FC236}">
                <a16:creationId xmlns:a16="http://schemas.microsoft.com/office/drawing/2014/main" id="{357A3DFA-F889-7181-EF67-D8E8DBCEDABB}"/>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pic>
        <p:nvPicPr>
          <p:cNvPr id="11" name="Graphic 10" descr="Immunity outline">
            <a:extLst>
              <a:ext uri="{FF2B5EF4-FFF2-40B4-BE49-F238E27FC236}">
                <a16:creationId xmlns:a16="http://schemas.microsoft.com/office/drawing/2014/main" id="{C2385CDD-F9A3-70FF-7339-3AA9C3C6A6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5296" y="1296019"/>
            <a:ext cx="528596" cy="528596"/>
          </a:xfrm>
          <a:prstGeom prst="rect">
            <a:avLst/>
          </a:prstGeom>
        </p:spPr>
      </p:pic>
      <p:pic>
        <p:nvPicPr>
          <p:cNvPr id="12" name="Picture 11">
            <a:extLst>
              <a:ext uri="{FF2B5EF4-FFF2-40B4-BE49-F238E27FC236}">
                <a16:creationId xmlns:a16="http://schemas.microsoft.com/office/drawing/2014/main" id="{572F6B7E-5081-8AE9-9FE7-8FD90E1BE9B6}"/>
              </a:ext>
            </a:extLst>
          </p:cNvPr>
          <p:cNvPicPr>
            <a:picLocks noChangeAspect="1"/>
          </p:cNvPicPr>
          <p:nvPr/>
        </p:nvPicPr>
        <p:blipFill>
          <a:blip r:embed="rId6"/>
          <a:stretch>
            <a:fillRect/>
          </a:stretch>
        </p:blipFill>
        <p:spPr>
          <a:xfrm>
            <a:off x="4393259" y="737819"/>
            <a:ext cx="7604760" cy="5288280"/>
          </a:xfrm>
          <a:prstGeom prst="rect">
            <a:avLst/>
          </a:prstGeom>
        </p:spPr>
      </p:pic>
    </p:spTree>
    <p:extLst>
      <p:ext uri="{BB962C8B-B14F-4D97-AF65-F5344CB8AC3E}">
        <p14:creationId xmlns:p14="http://schemas.microsoft.com/office/powerpoint/2010/main" val="42441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C157-FEE0-817A-FBA2-A93214E345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33F20D-2B38-8C75-41B3-9C4783FD0C94}"/>
              </a:ext>
            </a:extLst>
          </p:cNvPr>
          <p:cNvSpPr/>
          <p:nvPr/>
        </p:nvSpPr>
        <p:spPr>
          <a:xfrm>
            <a:off x="-1427" y="0"/>
            <a:ext cx="3695241"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11D3F549-0C75-199F-4534-430C3266CD42}"/>
              </a:ext>
            </a:extLst>
          </p:cNvPr>
          <p:cNvSpPr txBox="1">
            <a:spLocks/>
          </p:cNvSpPr>
          <p:nvPr/>
        </p:nvSpPr>
        <p:spPr>
          <a:xfrm>
            <a:off x="1614479" y="188382"/>
            <a:ext cx="2049920" cy="606677"/>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8 of 15</a:t>
            </a:r>
          </a:p>
        </p:txBody>
      </p:sp>
      <p:cxnSp>
        <p:nvCxnSpPr>
          <p:cNvPr id="14" name="Straight Connector 13">
            <a:extLst>
              <a:ext uri="{FF2B5EF4-FFF2-40B4-BE49-F238E27FC236}">
                <a16:creationId xmlns:a16="http://schemas.microsoft.com/office/drawing/2014/main" id="{89075C71-AB91-86CD-D772-EB02D74D5967}"/>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62F579A-E4B0-D806-A1AE-A7FA8AC02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FD60E22A-03C6-F2D0-A1AF-00A513E6A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B0F30FDD-9D22-B1C1-6342-82C023DCE698}"/>
              </a:ext>
            </a:extLst>
          </p:cNvPr>
          <p:cNvSpPr txBox="1"/>
          <p:nvPr/>
        </p:nvSpPr>
        <p:spPr>
          <a:xfrm>
            <a:off x="100859" y="2568513"/>
            <a:ext cx="3490667" cy="2309991"/>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Across all categories of staff, uptake was highest in the Dublin and South East region (Figures 7a-7f) .</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Apart from the South West region, uptake was highest among medical and dental staff.</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Apart from Dublin and North East region, uptake was lowest among other patient and client care staff.</a:t>
            </a:r>
          </a:p>
        </p:txBody>
      </p:sp>
      <p:sp>
        <p:nvSpPr>
          <p:cNvPr id="25" name="TextBox 24">
            <a:extLst>
              <a:ext uri="{FF2B5EF4-FFF2-40B4-BE49-F238E27FC236}">
                <a16:creationId xmlns:a16="http://schemas.microsoft.com/office/drawing/2014/main" id="{3F3CF4C3-58F0-DD4B-126F-D9032119725F}"/>
              </a:ext>
            </a:extLst>
          </p:cNvPr>
          <p:cNvSpPr txBox="1"/>
          <p:nvPr/>
        </p:nvSpPr>
        <p:spPr>
          <a:xfrm>
            <a:off x="787020" y="1389457"/>
            <a:ext cx="2950252" cy="1267655"/>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among different categories of staff and HSE region</a:t>
            </a:r>
          </a:p>
        </p:txBody>
      </p:sp>
      <p:pic>
        <p:nvPicPr>
          <p:cNvPr id="26" name="Picture 25">
            <a:extLst>
              <a:ext uri="{FF2B5EF4-FFF2-40B4-BE49-F238E27FC236}">
                <a16:creationId xmlns:a16="http://schemas.microsoft.com/office/drawing/2014/main" id="{DE568FE2-DBDD-112A-ED14-7F94F12302C5}"/>
              </a:ext>
            </a:extLst>
          </p:cNvPr>
          <p:cNvPicPr>
            <a:picLocks noChangeAspect="1"/>
          </p:cNvPicPr>
          <p:nvPr/>
        </p:nvPicPr>
        <p:blipFill rotWithShape="1">
          <a:blip r:embed="rId5"/>
          <a:srcRect l="19780" t="6048" r="17478" b="12714"/>
          <a:stretch/>
        </p:blipFill>
        <p:spPr>
          <a:xfrm>
            <a:off x="202185" y="1557756"/>
            <a:ext cx="477157" cy="660583"/>
          </a:xfrm>
          <a:prstGeom prst="rect">
            <a:avLst/>
          </a:prstGeom>
        </p:spPr>
      </p:pic>
      <p:sp>
        <p:nvSpPr>
          <p:cNvPr id="31" name="TextBox 30">
            <a:extLst>
              <a:ext uri="{FF2B5EF4-FFF2-40B4-BE49-F238E27FC236}">
                <a16:creationId xmlns:a16="http://schemas.microsoft.com/office/drawing/2014/main" id="{9E8B8D1C-0093-AC81-9A59-C9788396A0C9}"/>
              </a:ext>
            </a:extLst>
          </p:cNvPr>
          <p:cNvSpPr txBox="1"/>
          <p:nvPr/>
        </p:nvSpPr>
        <p:spPr>
          <a:xfrm>
            <a:off x="3693814" y="69683"/>
            <a:ext cx="8498186" cy="276999"/>
          </a:xfrm>
          <a:prstGeom prst="rect">
            <a:avLst/>
          </a:prstGeom>
          <a:noFill/>
        </p:spPr>
        <p:txBody>
          <a:bodyPr wrap="square">
            <a:spAutoFit/>
          </a:bodyPr>
          <a:lstStyle/>
          <a:p>
            <a:r>
              <a:rPr lang="en-IE" sz="1200" b="1" dirty="0">
                <a:solidFill>
                  <a:srgbClr val="BA1F46"/>
                </a:solidFill>
                <a:effectLst/>
                <a:latin typeface="Calibri" panose="020F0502020204030204" pitchFamily="34" charset="0"/>
                <a:ea typeface="Calibri" panose="020F0502020204030204" pitchFamily="34" charset="0"/>
              </a:rPr>
              <a:t>Figures 7a-7f. Uptake among hospital–based HCWs for the seaso</a:t>
            </a:r>
            <a:r>
              <a:rPr lang="en-IE" sz="1200" b="1" dirty="0">
                <a:solidFill>
                  <a:srgbClr val="BA1F46"/>
                </a:solidFill>
                <a:latin typeface="Calibri" panose="020F0502020204030204" pitchFamily="34" charset="0"/>
                <a:ea typeface="Calibri" panose="020F0502020204030204" pitchFamily="34" charset="0"/>
              </a:rPr>
              <a:t>nal influenza vaccine by HSE region, and staff type, 2024-2025</a:t>
            </a:r>
          </a:p>
        </p:txBody>
      </p:sp>
      <p:pic>
        <p:nvPicPr>
          <p:cNvPr id="3" name="Picture 2">
            <a:extLst>
              <a:ext uri="{FF2B5EF4-FFF2-40B4-BE49-F238E27FC236}">
                <a16:creationId xmlns:a16="http://schemas.microsoft.com/office/drawing/2014/main" id="{C4D230FF-F5EF-6B9A-FD0C-19DDFFBB0950}"/>
              </a:ext>
            </a:extLst>
          </p:cNvPr>
          <p:cNvPicPr>
            <a:picLocks noChangeAspect="1"/>
          </p:cNvPicPr>
          <p:nvPr/>
        </p:nvPicPr>
        <p:blipFill>
          <a:blip r:embed="rId6"/>
          <a:stretch>
            <a:fillRect/>
          </a:stretch>
        </p:blipFill>
        <p:spPr>
          <a:xfrm>
            <a:off x="3691128" y="341376"/>
            <a:ext cx="8500872" cy="6516624"/>
          </a:xfrm>
          <a:prstGeom prst="rect">
            <a:avLst/>
          </a:prstGeom>
        </p:spPr>
      </p:pic>
      <p:sp>
        <p:nvSpPr>
          <p:cNvPr id="4" name="TextBox 3">
            <a:extLst>
              <a:ext uri="{FF2B5EF4-FFF2-40B4-BE49-F238E27FC236}">
                <a16:creationId xmlns:a16="http://schemas.microsoft.com/office/drawing/2014/main" id="{901EE331-DE2A-BE12-EE87-A5828D1E6268}"/>
              </a:ext>
            </a:extLst>
          </p:cNvPr>
          <p:cNvSpPr txBox="1"/>
          <p:nvPr/>
        </p:nvSpPr>
        <p:spPr>
          <a:xfrm>
            <a:off x="94506" y="803128"/>
            <a:ext cx="3569894" cy="674928"/>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2302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6557-9A8F-DD91-0C71-28F97B1E12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0F6F47-A1DB-451D-6AD9-6F12E32C4F2B}"/>
              </a:ext>
            </a:extLst>
          </p:cNvPr>
          <p:cNvSpPr/>
          <p:nvPr/>
        </p:nvSpPr>
        <p:spPr>
          <a:xfrm>
            <a:off x="46204" y="7292"/>
            <a:ext cx="4181844" cy="6857999"/>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E0DBA25E-E6E3-E150-3DE3-D8A39F7E4BBB}"/>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4624E56-5A6E-2CAF-EAF5-68A945C95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1717D16C-F091-7ED2-7852-49A2885C6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C1FF8663-DC25-A534-FE77-3AF898FCC6A4}"/>
              </a:ext>
            </a:extLst>
          </p:cNvPr>
          <p:cNvSpPr txBox="1"/>
          <p:nvPr/>
        </p:nvSpPr>
        <p:spPr>
          <a:xfrm>
            <a:off x="89849" y="2304800"/>
            <a:ext cx="3989979" cy="2092881"/>
          </a:xfrm>
          <a:prstGeom prst="rect">
            <a:avLst/>
          </a:prstGeom>
          <a:noFill/>
        </p:spPr>
        <p:txBody>
          <a:bodyPr wrap="square">
            <a:spAutoFit/>
          </a:bodyPr>
          <a:lstStyle/>
          <a:p>
            <a:pPr marL="171450" marR="0" indent="-171450" algn="l" rtl="0">
              <a:buFont typeface="Arial" panose="020B0604020202020204" pitchFamily="34" charset="0"/>
              <a:buChar char="•"/>
            </a:pPr>
            <a:r>
              <a:rPr lang="en-GB" sz="1400" b="0" i="0" u="none" strike="noStrike" baseline="0" dirty="0">
                <a:solidFill>
                  <a:schemeClr val="bg1"/>
                </a:solidFill>
              </a:rPr>
              <a:t>One hospital, University Hospital Waterford, reported a seasonal influenza vaccine uptake of 72.8% that was significantly above the hospital average of 44.5%.</a:t>
            </a:r>
          </a:p>
          <a:p>
            <a:pPr marL="171450" marR="0" indent="-171450" algn="l" rtl="0">
              <a:buFont typeface="Arial" panose="020B0604020202020204" pitchFamily="34" charset="0"/>
              <a:buChar char="•"/>
            </a:pPr>
            <a:r>
              <a:rPr lang="en-GB" sz="1400" b="0" i="0" u="none" strike="noStrike" baseline="0" dirty="0">
                <a:solidFill>
                  <a:schemeClr val="bg1"/>
                </a:solidFill>
              </a:rPr>
              <a:t>One hospital</a:t>
            </a:r>
            <a:r>
              <a:rPr lang="en-GB" sz="1400" dirty="0">
                <a:solidFill>
                  <a:schemeClr val="bg1"/>
                </a:solidFill>
              </a:rPr>
              <a:t>, Letterkenny University Hospital had an uptake of 17.2% that was significantly below average (Figure 8).</a:t>
            </a:r>
            <a:endParaRPr lang="en-GB" sz="1400" b="0" i="0" u="none" strike="noStrike" baseline="0" dirty="0">
              <a:solidFill>
                <a:schemeClr val="bg1"/>
              </a:solidFill>
            </a:endParaRPr>
          </a:p>
          <a:p>
            <a:pPr marR="0" algn="l" rtl="0"/>
            <a:endParaRPr lang="en-GB" sz="1200" dirty="0">
              <a:solidFill>
                <a:schemeClr val="bg1"/>
              </a:solidFill>
            </a:endParaRPr>
          </a:p>
          <a:p>
            <a:pPr marL="171450" indent="-171450">
              <a:buFont typeface="Arial" panose="020B0604020202020204" pitchFamily="34" charset="0"/>
              <a:buChar char="•"/>
            </a:pPr>
            <a:r>
              <a:rPr lang="en-GB" sz="1000" dirty="0">
                <a:solidFill>
                  <a:schemeClr val="bg1"/>
                </a:solidFill>
              </a:rPr>
              <a:t>See  supplementary notes on slide #31 for explanatory notes about P prime funnel charts</a:t>
            </a:r>
            <a:endParaRPr lang="en-IE" sz="1000" dirty="0">
              <a:solidFill>
                <a:schemeClr val="bg1"/>
              </a:solidFill>
            </a:endParaRPr>
          </a:p>
        </p:txBody>
      </p:sp>
      <p:sp>
        <p:nvSpPr>
          <p:cNvPr id="4" name="TextBox 3">
            <a:extLst>
              <a:ext uri="{FF2B5EF4-FFF2-40B4-BE49-F238E27FC236}">
                <a16:creationId xmlns:a16="http://schemas.microsoft.com/office/drawing/2014/main" id="{6A330906-A519-5B3E-6679-0D860651FDC0}"/>
              </a:ext>
            </a:extLst>
          </p:cNvPr>
          <p:cNvSpPr txBox="1"/>
          <p:nvPr/>
        </p:nvSpPr>
        <p:spPr>
          <a:xfrm>
            <a:off x="722884" y="1271021"/>
            <a:ext cx="2931045" cy="971292"/>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P prime funnel chart of hospital HCW </a:t>
            </a: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a:t>
            </a:r>
            <a:r>
              <a:rPr lang="en-IE" b="1" kern="100" dirty="0">
                <a:solidFill>
                  <a:schemeClr val="accent5">
                    <a:lumMod val="40000"/>
                    <a:lumOff val="60000"/>
                  </a:schemeClr>
                </a:solidFill>
                <a:latin typeface="Aptos" panose="020B0004020202020204" pitchFamily="34" charset="0"/>
                <a:cs typeface="Times New Roman" panose="02020603050405020304" pitchFamily="18" charset="0"/>
              </a:rPr>
              <a:t>nza</a:t>
            </a:r>
            <a:r>
              <a:rPr lang="en-IE" b="1" kern="100" dirty="0">
                <a:solidFill>
                  <a:srgbClr val="00B050"/>
                </a:solidFill>
                <a:latin typeface="Aptos" panose="020B0004020202020204" pitchFamily="34" charset="0"/>
                <a:cs typeface="Times New Roman" panose="02020603050405020304" pitchFamily="18" charset="0"/>
              </a:rPr>
              <a:t> </a:t>
            </a:r>
            <a:r>
              <a:rPr lang="en-IE" sz="1800" b="1" kern="100" dirty="0">
                <a:solidFill>
                  <a:schemeClr val="bg1"/>
                </a:solidFill>
                <a:latin typeface="Aptos" panose="020B0004020202020204" pitchFamily="34" charset="0"/>
                <a:cs typeface="Times New Roman" panose="02020603050405020304" pitchFamily="18" charset="0"/>
              </a:rPr>
              <a:t>vaccine uptake</a:t>
            </a:r>
          </a:p>
        </p:txBody>
      </p:sp>
      <p:sp>
        <p:nvSpPr>
          <p:cNvPr id="6" name="TextBox 5">
            <a:extLst>
              <a:ext uri="{FF2B5EF4-FFF2-40B4-BE49-F238E27FC236}">
                <a16:creationId xmlns:a16="http://schemas.microsoft.com/office/drawing/2014/main" id="{4AC6BBBF-4F4F-2B80-800F-A45A638BCA6B}"/>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8. </a:t>
            </a:r>
            <a:r>
              <a:rPr lang="en-GB"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Funnel chart of percentage uptake of seasonal influenza vaccine among HCWs by hospital with mean uptake with 95% confidence limits (CL), 2024-2025 season</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E373974F-40FF-A5FC-CB10-BDEA89FD7911}"/>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9 of 15</a:t>
            </a:r>
          </a:p>
        </p:txBody>
      </p:sp>
      <p:pic>
        <p:nvPicPr>
          <p:cNvPr id="5" name="Picture 4">
            <a:extLst>
              <a:ext uri="{FF2B5EF4-FFF2-40B4-BE49-F238E27FC236}">
                <a16:creationId xmlns:a16="http://schemas.microsoft.com/office/drawing/2014/main" id="{1C0D17F4-3210-1C9A-C21D-E318097FF828}"/>
              </a:ext>
            </a:extLst>
          </p:cNvPr>
          <p:cNvPicPr>
            <a:picLocks noChangeAspect="1"/>
          </p:cNvPicPr>
          <p:nvPr/>
        </p:nvPicPr>
        <p:blipFill>
          <a:blip r:embed="rId5"/>
          <a:stretch>
            <a:fillRect/>
          </a:stretch>
        </p:blipFill>
        <p:spPr>
          <a:xfrm>
            <a:off x="4490829" y="731640"/>
            <a:ext cx="7475220" cy="5605272"/>
          </a:xfrm>
          <a:prstGeom prst="rect">
            <a:avLst/>
          </a:prstGeom>
        </p:spPr>
      </p:pic>
      <p:pic>
        <p:nvPicPr>
          <p:cNvPr id="9" name="Graphic 8" descr="Immunity outline">
            <a:extLst>
              <a:ext uri="{FF2B5EF4-FFF2-40B4-BE49-F238E27FC236}">
                <a16:creationId xmlns:a16="http://schemas.microsoft.com/office/drawing/2014/main" id="{989A5D24-902B-2929-97CB-42EE220EC99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5296" y="1296019"/>
            <a:ext cx="528596" cy="528596"/>
          </a:xfrm>
          <a:prstGeom prst="rect">
            <a:avLst/>
          </a:prstGeom>
        </p:spPr>
      </p:pic>
      <p:sp>
        <p:nvSpPr>
          <p:cNvPr id="10" name="TextBox 9">
            <a:extLst>
              <a:ext uri="{FF2B5EF4-FFF2-40B4-BE49-F238E27FC236}">
                <a16:creationId xmlns:a16="http://schemas.microsoft.com/office/drawing/2014/main" id="{A4A617C8-3F1B-A57A-BCAC-40FC33ECAD82}"/>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55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F9F88-6FF5-4FB3-D3B1-28A1C4FD81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DBD32F-9410-2A82-BCD1-B67249341F25}"/>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B26D2E3E-1D40-A93C-2A08-5459CE25FC30}"/>
              </a:ext>
            </a:extLst>
          </p:cNvPr>
          <p:cNvSpPr txBox="1">
            <a:spLocks/>
          </p:cNvSpPr>
          <p:nvPr/>
        </p:nvSpPr>
        <p:spPr>
          <a:xfrm>
            <a:off x="1614479" y="188382"/>
            <a:ext cx="2395544" cy="67426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10 of 15</a:t>
            </a:r>
          </a:p>
        </p:txBody>
      </p:sp>
      <p:cxnSp>
        <p:nvCxnSpPr>
          <p:cNvPr id="14" name="Straight Connector 13">
            <a:extLst>
              <a:ext uri="{FF2B5EF4-FFF2-40B4-BE49-F238E27FC236}">
                <a16:creationId xmlns:a16="http://schemas.microsoft.com/office/drawing/2014/main" id="{DB17804E-AAE0-3D23-011F-8C231749A6BD}"/>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1481E04-820D-7046-497C-4E05C60AE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BF584B39-8A8B-5C95-C9C5-75963F321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25" name="TextBox 24">
            <a:extLst>
              <a:ext uri="{FF2B5EF4-FFF2-40B4-BE49-F238E27FC236}">
                <a16:creationId xmlns:a16="http://schemas.microsoft.com/office/drawing/2014/main" id="{5618B1D0-18C8-72F0-241D-00225F25E85F}"/>
              </a:ext>
            </a:extLst>
          </p:cNvPr>
          <p:cNvSpPr txBox="1"/>
          <p:nvPr/>
        </p:nvSpPr>
        <p:spPr>
          <a:xfrm>
            <a:off x="743799" y="1157619"/>
            <a:ext cx="3182715" cy="875881"/>
          </a:xfrm>
          <a:prstGeom prst="rect">
            <a:avLst/>
          </a:prstGeom>
          <a:noFill/>
        </p:spPr>
        <p:txBody>
          <a:bodyPr wrap="square">
            <a:spAutoFit/>
          </a:bodyPr>
          <a:lstStyle/>
          <a:p>
            <a:pPr>
              <a:lnSpc>
                <a:spcPct val="107000"/>
              </a:lnSpc>
            </a:pPr>
            <a:r>
              <a:rPr lang="en-IE" sz="1800" b="1" kern="100" dirty="0">
                <a:solidFill>
                  <a:srgbClr val="09BEDB"/>
                </a:solidFill>
                <a:latin typeface="Aptos" panose="020B0004020202020204" pitchFamily="34" charset="0"/>
                <a:cs typeface="Times New Roman" panose="02020603050405020304" pitchFamily="18" charset="0"/>
              </a:rPr>
              <a:t>COVID-19</a:t>
            </a:r>
            <a:r>
              <a:rPr lang="en-IE" sz="1800" b="1" kern="100" dirty="0">
                <a:solidFill>
                  <a:schemeClr val="bg1"/>
                </a:solidFill>
                <a:latin typeface="Aptos" panose="020B0004020202020204" pitchFamily="34" charset="0"/>
                <a:cs typeface="Times New Roman" panose="02020603050405020304" pitchFamily="18" charset="0"/>
              </a:rPr>
              <a:t> vaccine uptake among </a:t>
            </a:r>
            <a:r>
              <a:rPr lang="en-IE" b="1" kern="100" dirty="0">
                <a:solidFill>
                  <a:schemeClr val="bg1"/>
                </a:solidFill>
                <a:latin typeface="Aptos" panose="020B0004020202020204" pitchFamily="34" charset="0"/>
                <a:cs typeface="Times New Roman" panose="02020603050405020304" pitchFamily="18" charset="0"/>
              </a:rPr>
              <a:t>HCWs by HSE region</a:t>
            </a:r>
            <a:endParaRPr lang="en-IE" sz="1800" b="1" kern="100" dirty="0">
              <a:solidFill>
                <a:schemeClr val="bg1"/>
              </a:solidFill>
              <a:latin typeface="Aptos" panose="020B0004020202020204" pitchFamily="34" charset="0"/>
              <a:cs typeface="Times New Roman" panose="02020603050405020304" pitchFamily="18" charset="0"/>
            </a:endParaRPr>
          </a:p>
          <a:p>
            <a:pPr>
              <a:lnSpc>
                <a:spcPct val="107000"/>
              </a:lnSpc>
            </a:pPr>
            <a:endParaRPr lang="en-IE" sz="1200" kern="100" dirty="0">
              <a:solidFill>
                <a:schemeClr val="bg1"/>
              </a:solidFill>
              <a:latin typeface="Aptos" panose="020B000402020202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69A60E85-CBAE-CA03-0896-55E1565E09BD}"/>
              </a:ext>
            </a:extLst>
          </p:cNvPr>
          <p:cNvPicPr>
            <a:picLocks noChangeAspect="1"/>
          </p:cNvPicPr>
          <p:nvPr/>
        </p:nvPicPr>
        <p:blipFill rotWithShape="1">
          <a:blip r:embed="rId5"/>
          <a:srcRect l="19780" t="6048" r="17478" b="12714"/>
          <a:stretch/>
        </p:blipFill>
        <p:spPr>
          <a:xfrm>
            <a:off x="222078" y="1278993"/>
            <a:ext cx="477157" cy="660583"/>
          </a:xfrm>
          <a:prstGeom prst="rect">
            <a:avLst/>
          </a:prstGeom>
        </p:spPr>
      </p:pic>
      <p:sp>
        <p:nvSpPr>
          <p:cNvPr id="4" name="TextBox 3">
            <a:extLst>
              <a:ext uri="{FF2B5EF4-FFF2-40B4-BE49-F238E27FC236}">
                <a16:creationId xmlns:a16="http://schemas.microsoft.com/office/drawing/2014/main" id="{673877FE-8E1C-16C7-F02A-4A39C1742FFD}"/>
              </a:ext>
            </a:extLst>
          </p:cNvPr>
          <p:cNvSpPr txBox="1"/>
          <p:nvPr/>
        </p:nvSpPr>
        <p:spPr>
          <a:xfrm>
            <a:off x="4251916" y="223572"/>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Table 3. Uptake of the COVID-19 </a:t>
            </a:r>
            <a:r>
              <a:rPr lang="en-IE" sz="1400" b="1" dirty="0">
                <a:solidFill>
                  <a:srgbClr val="BA1F46"/>
                </a:solidFill>
                <a:latin typeface="Calibri" panose="020F0502020204030204" pitchFamily="34" charset="0"/>
                <a:ea typeface="Calibri" panose="020F0502020204030204" pitchFamily="34" charset="0"/>
              </a:rPr>
              <a:t>vaccine among </a:t>
            </a:r>
            <a:r>
              <a:rPr lang="en-IE" sz="1400" b="1" dirty="0">
                <a:solidFill>
                  <a:srgbClr val="BA1F46"/>
                </a:solidFill>
                <a:effectLst/>
                <a:latin typeface="Calibri" panose="020F0502020204030204" pitchFamily="34" charset="0"/>
                <a:ea typeface="Calibri" panose="020F0502020204030204" pitchFamily="34" charset="0"/>
              </a:rPr>
              <a:t>hospital–based HCWs </a:t>
            </a:r>
            <a:r>
              <a:rPr lang="en-IE" sz="1400" b="1" dirty="0">
                <a:solidFill>
                  <a:srgbClr val="BA1F46"/>
                </a:solidFill>
                <a:latin typeface="Calibri" panose="020F0502020204030204" pitchFamily="34" charset="0"/>
                <a:ea typeface="Calibri" panose="020F0502020204030204" pitchFamily="34" charset="0"/>
              </a:rPr>
              <a:t>by staff type and  HSE region, 2024-2025 season</a:t>
            </a:r>
          </a:p>
        </p:txBody>
      </p:sp>
      <p:graphicFrame>
        <p:nvGraphicFramePr>
          <p:cNvPr id="7" name="Table 6">
            <a:extLst>
              <a:ext uri="{FF2B5EF4-FFF2-40B4-BE49-F238E27FC236}">
                <a16:creationId xmlns:a16="http://schemas.microsoft.com/office/drawing/2014/main" id="{A67F20AE-4222-9486-8184-BE85466A6DB4}"/>
              </a:ext>
            </a:extLst>
          </p:cNvPr>
          <p:cNvGraphicFramePr>
            <a:graphicFrameLocks noGrp="1"/>
          </p:cNvGraphicFramePr>
          <p:nvPr>
            <p:extLst>
              <p:ext uri="{D42A27DB-BD31-4B8C-83A1-F6EECF244321}">
                <p14:modId xmlns:p14="http://schemas.microsoft.com/office/powerpoint/2010/main" val="116643902"/>
              </p:ext>
            </p:extLst>
          </p:nvPr>
        </p:nvGraphicFramePr>
        <p:xfrm>
          <a:off x="4348616" y="862646"/>
          <a:ext cx="7748188" cy="2263140"/>
        </p:xfrm>
        <a:graphic>
          <a:graphicData uri="http://schemas.openxmlformats.org/drawingml/2006/table">
            <a:tbl>
              <a:tblPr/>
              <a:tblGrid>
                <a:gridCol w="1807417">
                  <a:extLst>
                    <a:ext uri="{9D8B030D-6E8A-4147-A177-3AD203B41FA5}">
                      <a16:colId xmlns:a16="http://schemas.microsoft.com/office/drawing/2014/main" val="2651394784"/>
                    </a:ext>
                  </a:extLst>
                </a:gridCol>
                <a:gridCol w="592596">
                  <a:extLst>
                    <a:ext uri="{9D8B030D-6E8A-4147-A177-3AD203B41FA5}">
                      <a16:colId xmlns:a16="http://schemas.microsoft.com/office/drawing/2014/main" val="1885209262"/>
                    </a:ext>
                  </a:extLst>
                </a:gridCol>
                <a:gridCol w="577781">
                  <a:extLst>
                    <a:ext uri="{9D8B030D-6E8A-4147-A177-3AD203B41FA5}">
                      <a16:colId xmlns:a16="http://schemas.microsoft.com/office/drawing/2014/main" val="3748666817"/>
                    </a:ext>
                  </a:extLst>
                </a:gridCol>
                <a:gridCol w="918523">
                  <a:extLst>
                    <a:ext uri="{9D8B030D-6E8A-4147-A177-3AD203B41FA5}">
                      <a16:colId xmlns:a16="http://schemas.microsoft.com/office/drawing/2014/main" val="3256468526"/>
                    </a:ext>
                  </a:extLst>
                </a:gridCol>
                <a:gridCol w="962968">
                  <a:extLst>
                    <a:ext uri="{9D8B030D-6E8A-4147-A177-3AD203B41FA5}">
                      <a16:colId xmlns:a16="http://schemas.microsoft.com/office/drawing/2014/main" val="3028848507"/>
                    </a:ext>
                  </a:extLst>
                </a:gridCol>
                <a:gridCol w="918523">
                  <a:extLst>
                    <a:ext uri="{9D8B030D-6E8A-4147-A177-3AD203B41FA5}">
                      <a16:colId xmlns:a16="http://schemas.microsoft.com/office/drawing/2014/main" val="1776948172"/>
                    </a:ext>
                  </a:extLst>
                </a:gridCol>
                <a:gridCol w="607410">
                  <a:extLst>
                    <a:ext uri="{9D8B030D-6E8A-4147-A177-3AD203B41FA5}">
                      <a16:colId xmlns:a16="http://schemas.microsoft.com/office/drawing/2014/main" val="4038810630"/>
                    </a:ext>
                  </a:extLst>
                </a:gridCol>
                <a:gridCol w="681485">
                  <a:extLst>
                    <a:ext uri="{9D8B030D-6E8A-4147-A177-3AD203B41FA5}">
                      <a16:colId xmlns:a16="http://schemas.microsoft.com/office/drawing/2014/main" val="2999491143"/>
                    </a:ext>
                  </a:extLst>
                </a:gridCol>
                <a:gridCol w="681485">
                  <a:extLst>
                    <a:ext uri="{9D8B030D-6E8A-4147-A177-3AD203B41FA5}">
                      <a16:colId xmlns:a16="http://schemas.microsoft.com/office/drawing/2014/main" val="2660254737"/>
                    </a:ext>
                  </a:extLst>
                </a:gridCol>
              </a:tblGrid>
              <a:tr h="617220">
                <a:tc>
                  <a:txBody>
                    <a:bodyPr/>
                    <a:lstStyle/>
                    <a:p>
                      <a:pPr algn="l" fontAlgn="b"/>
                      <a:r>
                        <a:rPr lang="en-IE" sz="900" b="1" i="0" u="none" strike="noStrike" dirty="0">
                          <a:solidFill>
                            <a:srgbClr val="FFFFFF"/>
                          </a:solidFill>
                          <a:effectLst/>
                          <a:latin typeface="Aptos Narrow" panose="020B0004020202020204" pitchFamily="34" charset="0"/>
                        </a:rPr>
                        <a:t>HSE  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No. Hospitals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Total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extLst>
                  <a:ext uri="{0D108BD9-81ED-4DB2-BD59-A6C34878D82A}">
                    <a16:rowId xmlns:a16="http://schemas.microsoft.com/office/drawing/2014/main" val="4213344019"/>
                  </a:ext>
                </a:extLst>
              </a:tr>
              <a:tr h="182880">
                <a:tc>
                  <a:txBody>
                    <a:bodyPr/>
                    <a:lstStyle/>
                    <a:p>
                      <a:pPr algn="l" fontAlgn="b"/>
                      <a:r>
                        <a:rPr lang="en-IE" sz="900" b="0" i="0" u="none" strike="noStrike" dirty="0">
                          <a:solidFill>
                            <a:srgbClr val="000000"/>
                          </a:solidFill>
                          <a:effectLst/>
                          <a:latin typeface="Aptos Narrow" panose="020B0004020202020204" pitchFamily="34" charset="0"/>
                        </a:rPr>
                        <a:t>Dublin and Midlands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19.7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38.5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26.5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14.6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17.8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5290759"/>
                  </a:ext>
                </a:extLst>
              </a:tr>
              <a:tr h="182880">
                <a:tc>
                  <a:txBody>
                    <a:bodyPr/>
                    <a:lstStyle/>
                    <a:p>
                      <a:pPr algn="l" fontAlgn="b"/>
                      <a:r>
                        <a:rPr lang="en-GB" sz="900" b="0" i="0" u="none" strike="noStrike" dirty="0">
                          <a:solidFill>
                            <a:srgbClr val="000000"/>
                          </a:solidFill>
                          <a:effectLst/>
                          <a:latin typeface="Aptos Narrow" panose="020B0004020202020204" pitchFamily="34" charset="0"/>
                        </a:rPr>
                        <a:t>Dublin and North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68608187"/>
                  </a:ext>
                </a:extLst>
              </a:tr>
              <a:tr h="182880">
                <a:tc>
                  <a:txBody>
                    <a:bodyPr/>
                    <a:lstStyle/>
                    <a:p>
                      <a:pPr algn="l" fontAlgn="b"/>
                      <a:r>
                        <a:rPr lang="en-GB" sz="900" b="0" i="0" u="none" strike="noStrike" dirty="0">
                          <a:solidFill>
                            <a:srgbClr val="000000"/>
                          </a:solidFill>
                          <a:effectLst/>
                          <a:latin typeface="Aptos Narrow" panose="020B0004020202020204" pitchFamily="34" charset="0"/>
                        </a:rPr>
                        <a:t>Dublin and South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26.9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24.6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41.8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19.3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89187096"/>
                  </a:ext>
                </a:extLst>
              </a:tr>
              <a:tr h="182880">
                <a:tc>
                  <a:txBody>
                    <a:bodyPr/>
                    <a:lstStyle/>
                    <a:p>
                      <a:pPr algn="l" fontAlgn="b"/>
                      <a:r>
                        <a:rPr lang="en-IE" sz="900" b="0" i="0" u="none" strike="noStrike" dirty="0">
                          <a:solidFill>
                            <a:srgbClr val="000000"/>
                          </a:solidFill>
                          <a:effectLst/>
                          <a:latin typeface="Aptos Narrow" panose="020B0004020202020204" pitchFamily="34" charset="0"/>
                        </a:rPr>
                        <a:t>Mid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9.1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9.5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14.3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7.2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6.9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18470531"/>
                  </a:ext>
                </a:extLst>
              </a:tr>
              <a:tr h="182880">
                <a:tc>
                  <a:txBody>
                    <a:bodyPr/>
                    <a:lstStyle/>
                    <a:p>
                      <a:pPr algn="l" fontAlgn="b"/>
                      <a:r>
                        <a:rPr lang="en-IE" sz="900" b="0" i="0" u="none" strike="noStrike" dirty="0">
                          <a:solidFill>
                            <a:srgbClr val="000000"/>
                          </a:solidFill>
                          <a:effectLst/>
                          <a:latin typeface="Aptos Narrow" panose="020B0004020202020204" pitchFamily="34" charset="0"/>
                        </a:rPr>
                        <a:t>South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16.2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15.5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31.7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24.9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18.3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8301406"/>
                  </a:ext>
                </a:extLst>
              </a:tr>
              <a:tr h="182880">
                <a:tc>
                  <a:txBody>
                    <a:bodyPr/>
                    <a:lstStyle/>
                    <a:p>
                      <a:pPr algn="l" fontAlgn="b"/>
                      <a:r>
                        <a:rPr lang="en-GB" sz="900" b="0" i="0" u="none" strike="noStrike" dirty="0">
                          <a:solidFill>
                            <a:srgbClr val="000000"/>
                          </a:solidFill>
                          <a:effectLst/>
                          <a:latin typeface="Aptos Narrow" panose="020B0004020202020204" pitchFamily="34" charset="0"/>
                        </a:rPr>
                        <a:t>West and North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14.2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12.5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21.7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10.7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7.8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61024055"/>
                  </a:ext>
                </a:extLst>
              </a:tr>
              <a:tr h="182880">
                <a:tc>
                  <a:txBody>
                    <a:bodyPr/>
                    <a:lstStyle/>
                    <a:p>
                      <a:pPr algn="l" fontAlgn="b"/>
                      <a:r>
                        <a:rPr lang="en-IE" sz="900" b="0" i="0" u="none" strike="noStrike" dirty="0">
                          <a:solidFill>
                            <a:srgbClr val="000000"/>
                          </a:solidFill>
                          <a:effectLst/>
                          <a:latin typeface="Aptos Narrow" panose="020B0004020202020204" pitchFamily="34" charset="0"/>
                        </a:rPr>
                        <a:t>Outside Regional Areas/Private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41561763"/>
                  </a:ext>
                </a:extLst>
              </a:tr>
              <a:tr h="182880">
                <a:tc>
                  <a:txBody>
                    <a:bodyPr/>
                    <a:lstStyle/>
                    <a:p>
                      <a:pPr algn="l" fontAlgn="b"/>
                      <a:r>
                        <a:rPr lang="en-IE" sz="900" b="1" i="0" u="none" strike="noStrike" dirty="0">
                          <a:solidFill>
                            <a:srgbClr val="000000"/>
                          </a:solidFill>
                          <a:effectLst/>
                          <a:latin typeface="Aptos Narrow" panose="020B0004020202020204" pitchFamily="34" charset="0"/>
                        </a:rPr>
                        <a:t>Total excl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000000"/>
                          </a:solidFill>
                          <a:effectLst/>
                          <a:latin typeface="Aptos Narrow" panose="020B0004020202020204" pitchFamily="34" charset="0"/>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14.9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13.3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28.1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22.6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13.7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8.5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02892653"/>
                  </a:ext>
                </a:extLst>
              </a:tr>
              <a:tr h="182880">
                <a:tc>
                  <a:txBody>
                    <a:bodyPr/>
                    <a:lstStyle/>
                    <a:p>
                      <a:pPr algn="l" fontAlgn="b"/>
                      <a:r>
                        <a:rPr lang="en-IE" sz="900" b="0" i="1" u="none" strike="noStrike" dirty="0">
                          <a:solidFill>
                            <a:srgbClr val="000000"/>
                          </a:solidFill>
                          <a:effectLst/>
                          <a:latin typeface="Aptos Narrow" panose="020B0004020202020204" pitchFamily="34" charset="0"/>
                        </a:rPr>
                        <a:t>Total incl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000000"/>
                          </a:solidFill>
                          <a:effectLst/>
                          <a:latin typeface="Aptos Narrow" panose="020B0004020202020204" pitchFamily="34" charset="0"/>
                        </a:rPr>
                        <a:t>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13.7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12.1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27.1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20.1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12.1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8.0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175937"/>
                  </a:ext>
                </a:extLst>
              </a:tr>
            </a:tbl>
          </a:graphicData>
        </a:graphic>
      </p:graphicFrame>
      <p:sp>
        <p:nvSpPr>
          <p:cNvPr id="5" name="TextBox 4">
            <a:extLst>
              <a:ext uri="{FF2B5EF4-FFF2-40B4-BE49-F238E27FC236}">
                <a16:creationId xmlns:a16="http://schemas.microsoft.com/office/drawing/2014/main" id="{068E020A-8739-72C9-FFF5-52F632CEDBA3}"/>
              </a:ext>
            </a:extLst>
          </p:cNvPr>
          <p:cNvSpPr txBox="1"/>
          <p:nvPr/>
        </p:nvSpPr>
        <p:spPr>
          <a:xfrm>
            <a:off x="-1427" y="1939576"/>
            <a:ext cx="4181844" cy="4101379"/>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Whilst all 57 reporting hospitals provided seasonal influenza vaccination data, 15 did not provide COVID-19 vaccination data</a:t>
            </a:r>
          </a:p>
          <a:p>
            <a:pPr marL="628650" lvl="1"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8 were associated with the Dublin and North East hospital group</a:t>
            </a:r>
          </a:p>
          <a:p>
            <a:pPr marL="628650" lvl="1"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7 were private (no other private hospitals participated in the survey). (Table 3) </a:t>
            </a:r>
          </a:p>
          <a:p>
            <a:pPr marL="171450"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Compared to the seasonal influenza vaccine, uptake of the COVID-19 vaccine in public hospitals was quite poor at 14.9% (Table 3).</a:t>
            </a:r>
          </a:p>
          <a:p>
            <a:pPr marL="171450"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Uptake in public hospitals was highest among medical and dental staff at 28.1% and lowest among other patient and client care staff at 8.5%.</a:t>
            </a:r>
          </a:p>
          <a:p>
            <a:pPr marL="171450" indent="-171450">
              <a:lnSpc>
                <a:spcPct val="115000"/>
              </a:lnSpc>
              <a:buFont typeface="Arial" panose="020B0604020202020204" pitchFamily="34" charset="0"/>
              <a:buChar char="•"/>
            </a:pPr>
            <a:r>
              <a:rPr lang="en-GB" sz="1100" dirty="0">
                <a:solidFill>
                  <a:schemeClr val="bg1"/>
                </a:solidFill>
                <a:latin typeface="Aptos" panose="020B0004020202020204" pitchFamily="34" charset="0"/>
              </a:rPr>
              <a:t>When the total eligible count of staff at hospital group level is considered, the fact that only one hospital (Children's Hospital Ireland (Connolly Hospital Blanchardstown) in the Dublin and North East hospital group provided COVID-19 vaccination figures (which was 6.0%), resulted in the Dublin and North East hospital group appearing to have an artificially low calculated uptake of 0.0% a f should be considered incomplete.</a:t>
            </a:r>
          </a:p>
          <a:p>
            <a:pPr marL="171450" indent="-171450">
              <a:lnSpc>
                <a:spcPct val="115000"/>
              </a:lnSpc>
              <a:buFont typeface="Arial" panose="020B0604020202020204" pitchFamily="34" charset="0"/>
              <a:buChar char="•"/>
            </a:pPr>
            <a:r>
              <a:rPr lang="en-GB" sz="900" dirty="0">
                <a:solidFill>
                  <a:schemeClr val="bg1"/>
                </a:solidFill>
                <a:latin typeface="Calibri" panose="020F0502020204030204" pitchFamily="34" charset="0"/>
                <a:ea typeface="Calibri" panose="020F0502020204030204" pitchFamily="34" charset="0"/>
              </a:rPr>
              <a:t>See supplementary slide #27 for more details on eligible staff numbers by HSE region and staff category</a:t>
            </a:r>
            <a:endParaRPr lang="en-GB" sz="1100"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77D2370B-7BC9-D140-E0E5-76012E98B5D8}"/>
              </a:ext>
            </a:extLst>
          </p:cNvPr>
          <p:cNvSpPr txBox="1"/>
          <p:nvPr/>
        </p:nvSpPr>
        <p:spPr>
          <a:xfrm>
            <a:off x="92651" y="784785"/>
            <a:ext cx="3917372"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B: </a:t>
            </a:r>
            <a:r>
              <a:rPr lang="en-IE" b="1" kern="100" dirty="0">
                <a:solidFill>
                  <a:srgbClr val="09BEDB"/>
                </a:solidFill>
                <a:latin typeface="Aptos" panose="020B0004020202020204" pitchFamily="34" charset="0"/>
                <a:cs typeface="Times New Roman" panose="02020603050405020304" pitchFamily="18" charset="0"/>
              </a:rPr>
              <a:t>COVID-19</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010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126F-951B-6458-13F7-65DCCB9D2C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78A9C5-F4F3-4515-BDFC-4CD39399197D}"/>
              </a:ext>
            </a:extLst>
          </p:cNvPr>
          <p:cNvSpPr/>
          <p:nvPr/>
        </p:nvSpPr>
        <p:spPr>
          <a:xfrm>
            <a:off x="-1427" y="0"/>
            <a:ext cx="3695241"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1E9E1FC4-496A-83BD-F8B5-7D2796D4ED04}"/>
              </a:ext>
            </a:extLst>
          </p:cNvPr>
          <p:cNvSpPr txBox="1">
            <a:spLocks/>
          </p:cNvSpPr>
          <p:nvPr/>
        </p:nvSpPr>
        <p:spPr>
          <a:xfrm>
            <a:off x="1614479" y="188382"/>
            <a:ext cx="2079333" cy="596403"/>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11 of 16</a:t>
            </a:r>
          </a:p>
        </p:txBody>
      </p:sp>
      <p:cxnSp>
        <p:nvCxnSpPr>
          <p:cNvPr id="14" name="Straight Connector 13">
            <a:extLst>
              <a:ext uri="{FF2B5EF4-FFF2-40B4-BE49-F238E27FC236}">
                <a16:creationId xmlns:a16="http://schemas.microsoft.com/office/drawing/2014/main" id="{691672A0-797C-669B-15C7-EB083B7E4675}"/>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C580DE3-F04B-4174-8921-771CC2C74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2F58CED3-2011-79BF-2292-94E590821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5C320AC5-EC30-0A99-03DC-5E31CC0BC3DD}"/>
              </a:ext>
            </a:extLst>
          </p:cNvPr>
          <p:cNvSpPr txBox="1"/>
          <p:nvPr/>
        </p:nvSpPr>
        <p:spPr>
          <a:xfrm>
            <a:off x="65096" y="2507962"/>
            <a:ext cx="3599307" cy="4292072"/>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Overall, uptake of the COVID-19 vaccine was less than half that of the seasonal influenza vaccine and this was generally the case across all categories of staff (Figures 9a-9f)</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None of the 7 participating private hospitals were in a position to provide COVID-19 vaccine uptake figures and only one hospital in the Dublin and North East region was able to do so. </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Across all categories of staff, uptake was highest in the Dublin and South East region.</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As was the case with seasonal influenza vaccination, uptake was highest among medical and dental staff and lowest among other patient and client care staff.</a:t>
            </a:r>
          </a:p>
        </p:txBody>
      </p:sp>
      <p:sp>
        <p:nvSpPr>
          <p:cNvPr id="25" name="TextBox 24">
            <a:extLst>
              <a:ext uri="{FF2B5EF4-FFF2-40B4-BE49-F238E27FC236}">
                <a16:creationId xmlns:a16="http://schemas.microsoft.com/office/drawing/2014/main" id="{2A728AEF-51D4-D559-E804-67C6492E7E2B}"/>
              </a:ext>
            </a:extLst>
          </p:cNvPr>
          <p:cNvSpPr txBox="1"/>
          <p:nvPr/>
        </p:nvSpPr>
        <p:spPr>
          <a:xfrm>
            <a:off x="689599" y="1205648"/>
            <a:ext cx="3182715" cy="971292"/>
          </a:xfrm>
          <a:prstGeom prst="rect">
            <a:avLst/>
          </a:prstGeom>
          <a:noFill/>
        </p:spPr>
        <p:txBody>
          <a:bodyPr wrap="square">
            <a:spAutoFit/>
          </a:bodyPr>
          <a:lstStyle/>
          <a:p>
            <a:pPr>
              <a:lnSpc>
                <a:spcPct val="107000"/>
              </a:lnSpc>
            </a:pPr>
            <a:r>
              <a:rPr lang="en-IE" sz="1800" b="1" kern="100" dirty="0">
                <a:solidFill>
                  <a:srgbClr val="00B0F0"/>
                </a:solidFill>
                <a:latin typeface="Aptos" panose="020B0004020202020204" pitchFamily="34" charset="0"/>
                <a:cs typeface="Times New Roman" panose="02020603050405020304" pitchFamily="18" charset="0"/>
              </a:rPr>
              <a:t>COVID-19</a:t>
            </a:r>
            <a:r>
              <a:rPr lang="en-IE" sz="1800" b="1" kern="100" dirty="0">
                <a:solidFill>
                  <a:schemeClr val="bg1"/>
                </a:solidFill>
                <a:latin typeface="Aptos" panose="020B0004020202020204" pitchFamily="34" charset="0"/>
                <a:cs typeface="Times New Roman" panose="02020603050405020304" pitchFamily="18" charset="0"/>
              </a:rPr>
              <a:t> vaccine uptake among different categories of staff and HSE region</a:t>
            </a:r>
          </a:p>
        </p:txBody>
      </p:sp>
      <p:pic>
        <p:nvPicPr>
          <p:cNvPr id="26" name="Picture 25">
            <a:extLst>
              <a:ext uri="{FF2B5EF4-FFF2-40B4-BE49-F238E27FC236}">
                <a16:creationId xmlns:a16="http://schemas.microsoft.com/office/drawing/2014/main" id="{FF3DAA48-0DEF-6E1B-35BE-DE3496BADAD6}"/>
              </a:ext>
            </a:extLst>
          </p:cNvPr>
          <p:cNvPicPr>
            <a:picLocks noChangeAspect="1"/>
          </p:cNvPicPr>
          <p:nvPr/>
        </p:nvPicPr>
        <p:blipFill rotWithShape="1">
          <a:blip r:embed="rId5"/>
          <a:srcRect l="19780" t="6048" r="17478" b="12714"/>
          <a:stretch/>
        </p:blipFill>
        <p:spPr>
          <a:xfrm>
            <a:off x="222078" y="1304178"/>
            <a:ext cx="477157" cy="660583"/>
          </a:xfrm>
          <a:prstGeom prst="rect">
            <a:avLst/>
          </a:prstGeom>
        </p:spPr>
      </p:pic>
      <p:sp>
        <p:nvSpPr>
          <p:cNvPr id="3" name="TextBox 2">
            <a:extLst>
              <a:ext uri="{FF2B5EF4-FFF2-40B4-BE49-F238E27FC236}">
                <a16:creationId xmlns:a16="http://schemas.microsoft.com/office/drawing/2014/main" id="{C0028BE3-F778-5D1C-50E7-6213E045DAB6}"/>
              </a:ext>
            </a:extLst>
          </p:cNvPr>
          <p:cNvSpPr txBox="1"/>
          <p:nvPr/>
        </p:nvSpPr>
        <p:spPr>
          <a:xfrm>
            <a:off x="3693814" y="69683"/>
            <a:ext cx="8498186" cy="276999"/>
          </a:xfrm>
          <a:prstGeom prst="rect">
            <a:avLst/>
          </a:prstGeom>
          <a:noFill/>
        </p:spPr>
        <p:txBody>
          <a:bodyPr wrap="square">
            <a:spAutoFit/>
          </a:bodyPr>
          <a:lstStyle/>
          <a:p>
            <a:r>
              <a:rPr lang="en-IE" sz="1200" b="1" dirty="0">
                <a:solidFill>
                  <a:srgbClr val="BA1F46"/>
                </a:solidFill>
                <a:effectLst/>
                <a:latin typeface="Calibri" panose="020F0502020204030204" pitchFamily="34" charset="0"/>
                <a:ea typeface="Calibri" panose="020F0502020204030204" pitchFamily="34" charset="0"/>
              </a:rPr>
              <a:t>Figures 9a-9f. Uptake among hospital–based HCWs for the COVID-19 </a:t>
            </a:r>
            <a:r>
              <a:rPr lang="en-IE" sz="1200" b="1" dirty="0">
                <a:solidFill>
                  <a:srgbClr val="BA1F46"/>
                </a:solidFill>
                <a:latin typeface="Calibri" panose="020F0502020204030204" pitchFamily="34" charset="0"/>
                <a:ea typeface="Calibri" panose="020F0502020204030204" pitchFamily="34" charset="0"/>
              </a:rPr>
              <a:t>vaccine by HSE region, and staff type, 2024-2025</a:t>
            </a:r>
          </a:p>
        </p:txBody>
      </p:sp>
      <p:pic>
        <p:nvPicPr>
          <p:cNvPr id="4" name="Picture 3">
            <a:extLst>
              <a:ext uri="{FF2B5EF4-FFF2-40B4-BE49-F238E27FC236}">
                <a16:creationId xmlns:a16="http://schemas.microsoft.com/office/drawing/2014/main" id="{378295CE-33CE-1584-8980-9869D68D1E72}"/>
              </a:ext>
            </a:extLst>
          </p:cNvPr>
          <p:cNvPicPr>
            <a:picLocks noChangeAspect="1"/>
          </p:cNvPicPr>
          <p:nvPr/>
        </p:nvPicPr>
        <p:blipFill>
          <a:blip r:embed="rId6"/>
          <a:stretch>
            <a:fillRect/>
          </a:stretch>
        </p:blipFill>
        <p:spPr>
          <a:xfrm>
            <a:off x="3654765" y="346682"/>
            <a:ext cx="8505444" cy="6528816"/>
          </a:xfrm>
          <a:prstGeom prst="rect">
            <a:avLst/>
          </a:prstGeom>
        </p:spPr>
      </p:pic>
      <p:sp>
        <p:nvSpPr>
          <p:cNvPr id="5" name="TextBox 4">
            <a:extLst>
              <a:ext uri="{FF2B5EF4-FFF2-40B4-BE49-F238E27FC236}">
                <a16:creationId xmlns:a16="http://schemas.microsoft.com/office/drawing/2014/main" id="{757D10BD-3C4D-0FB2-A847-5A8702FAB292}"/>
              </a:ext>
            </a:extLst>
          </p:cNvPr>
          <p:cNvSpPr txBox="1"/>
          <p:nvPr/>
        </p:nvSpPr>
        <p:spPr>
          <a:xfrm>
            <a:off x="92651" y="784785"/>
            <a:ext cx="3562111"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B: </a:t>
            </a:r>
            <a:r>
              <a:rPr lang="en-IE" b="1" kern="100" dirty="0">
                <a:solidFill>
                  <a:srgbClr val="09BEDB"/>
                </a:solidFill>
                <a:latin typeface="Aptos" panose="020B0004020202020204" pitchFamily="34" charset="0"/>
                <a:cs typeface="Times New Roman" panose="02020603050405020304" pitchFamily="18" charset="0"/>
              </a:rPr>
              <a:t>COVID-19</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628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0B40-7A89-EB3D-D5EC-A0048E3EA2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E8871B-894D-4327-800B-5E724B30758B}"/>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98980001-B8E8-9514-2A44-17B365FBD689}"/>
              </a:ext>
            </a:extLst>
          </p:cNvPr>
          <p:cNvSpPr txBox="1">
            <a:spLocks/>
          </p:cNvSpPr>
          <p:nvPr/>
        </p:nvSpPr>
        <p:spPr>
          <a:xfrm>
            <a:off x="1614479" y="188382"/>
            <a:ext cx="2395544" cy="596403"/>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12 of 15</a:t>
            </a:r>
          </a:p>
        </p:txBody>
      </p:sp>
      <p:cxnSp>
        <p:nvCxnSpPr>
          <p:cNvPr id="14" name="Straight Connector 13">
            <a:extLst>
              <a:ext uri="{FF2B5EF4-FFF2-40B4-BE49-F238E27FC236}">
                <a16:creationId xmlns:a16="http://schemas.microsoft.com/office/drawing/2014/main" id="{A958CD36-6E95-A9B3-EF37-E6CCAF436B82}"/>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0302BB5-4754-FE86-68FF-6A85933E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54D31C24-B244-8172-8887-6648F03BC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84733D54-CBAE-9541-0B23-DD15755B9C4D}"/>
              </a:ext>
            </a:extLst>
          </p:cNvPr>
          <p:cNvSpPr txBox="1"/>
          <p:nvPr/>
        </p:nvSpPr>
        <p:spPr>
          <a:xfrm>
            <a:off x="94505" y="2345791"/>
            <a:ext cx="3989979" cy="1709955"/>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Of the HSE regions none had an COVID-19 vaccine uptake that was significantly greater or less than the overall uptake reported (Figure 10).</a:t>
            </a:r>
          </a:p>
          <a:p>
            <a:pPr marL="171450" indent="-171450">
              <a:lnSpc>
                <a:spcPct val="115000"/>
              </a:lnSpc>
              <a:buFont typeface="Arial" panose="020B0604020202020204" pitchFamily="34" charset="0"/>
              <a:buChar char="•"/>
            </a:pPr>
            <a:r>
              <a:rPr lang="en-GB" sz="1200" dirty="0">
                <a:solidFill>
                  <a:schemeClr val="bg1"/>
                </a:solidFill>
                <a:latin typeface="Aptos" panose="020B0004020202020204" pitchFamily="34" charset="0"/>
              </a:rPr>
              <a:t>Note: no uptake data was reported for Dublin and North East region or the private hospitals (outside regional areas)</a:t>
            </a:r>
          </a:p>
        </p:txBody>
      </p:sp>
      <p:sp>
        <p:nvSpPr>
          <p:cNvPr id="25" name="TextBox 24">
            <a:extLst>
              <a:ext uri="{FF2B5EF4-FFF2-40B4-BE49-F238E27FC236}">
                <a16:creationId xmlns:a16="http://schemas.microsoft.com/office/drawing/2014/main" id="{09E78590-71F4-9266-072D-37773F24A36F}"/>
              </a:ext>
            </a:extLst>
          </p:cNvPr>
          <p:cNvSpPr txBox="1"/>
          <p:nvPr/>
        </p:nvSpPr>
        <p:spPr>
          <a:xfrm>
            <a:off x="793499" y="1163350"/>
            <a:ext cx="3182715" cy="971292"/>
          </a:xfrm>
          <a:prstGeom prst="rect">
            <a:avLst/>
          </a:prstGeom>
          <a:noFill/>
        </p:spPr>
        <p:txBody>
          <a:bodyPr wrap="square">
            <a:spAutoFit/>
          </a:bodyPr>
          <a:lstStyle/>
          <a:p>
            <a:pPr>
              <a:lnSpc>
                <a:spcPct val="107000"/>
              </a:lnSpc>
            </a:pPr>
            <a:r>
              <a:rPr lang="en-IE" sz="1800" b="1" kern="100" dirty="0">
                <a:solidFill>
                  <a:srgbClr val="00B0F0"/>
                </a:solidFill>
                <a:latin typeface="Aptos" panose="020B0004020202020204" pitchFamily="34" charset="0"/>
                <a:cs typeface="Times New Roman" panose="02020603050405020304" pitchFamily="18" charset="0"/>
              </a:rPr>
              <a:t>COVID-19</a:t>
            </a:r>
            <a:r>
              <a:rPr lang="en-IE" sz="1800" b="1" kern="100" dirty="0">
                <a:solidFill>
                  <a:schemeClr val="bg1"/>
                </a:solidFill>
                <a:latin typeface="Aptos" panose="020B0004020202020204" pitchFamily="34" charset="0"/>
                <a:cs typeface="Times New Roman" panose="02020603050405020304" pitchFamily="18" charset="0"/>
              </a:rPr>
              <a:t> vaccine uptake by hospital group/region-The overall picture</a:t>
            </a:r>
          </a:p>
        </p:txBody>
      </p:sp>
      <p:pic>
        <p:nvPicPr>
          <p:cNvPr id="26" name="Picture 25">
            <a:extLst>
              <a:ext uri="{FF2B5EF4-FFF2-40B4-BE49-F238E27FC236}">
                <a16:creationId xmlns:a16="http://schemas.microsoft.com/office/drawing/2014/main" id="{B8915C2F-E9EF-D6F2-C143-9530316DF5C1}"/>
              </a:ext>
            </a:extLst>
          </p:cNvPr>
          <p:cNvPicPr>
            <a:picLocks noChangeAspect="1"/>
          </p:cNvPicPr>
          <p:nvPr/>
        </p:nvPicPr>
        <p:blipFill rotWithShape="1">
          <a:blip r:embed="rId5"/>
          <a:srcRect l="19780" t="6048" r="17478" b="12714"/>
          <a:stretch/>
        </p:blipFill>
        <p:spPr>
          <a:xfrm>
            <a:off x="209407" y="1287552"/>
            <a:ext cx="477157" cy="660583"/>
          </a:xfrm>
          <a:prstGeom prst="rect">
            <a:avLst/>
          </a:prstGeom>
        </p:spPr>
      </p:pic>
      <p:sp>
        <p:nvSpPr>
          <p:cNvPr id="31" name="TextBox 30">
            <a:extLst>
              <a:ext uri="{FF2B5EF4-FFF2-40B4-BE49-F238E27FC236}">
                <a16:creationId xmlns:a16="http://schemas.microsoft.com/office/drawing/2014/main" id="{5770F5C3-5AED-8B19-1FCB-766B2CAF9531}"/>
              </a:ext>
            </a:extLst>
          </p:cNvPr>
          <p:cNvSpPr txBox="1"/>
          <p:nvPr/>
        </p:nvSpPr>
        <p:spPr>
          <a:xfrm>
            <a:off x="4348616" y="69683"/>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Figure 10. Uptake among hospital–based HCWs for the COVID-19 </a:t>
            </a:r>
            <a:r>
              <a:rPr lang="en-IE" sz="1400" b="1" dirty="0">
                <a:solidFill>
                  <a:srgbClr val="BA1F46"/>
                </a:solidFill>
                <a:latin typeface="Calibri" panose="020F0502020204030204" pitchFamily="34" charset="0"/>
                <a:ea typeface="Calibri" panose="020F0502020204030204" pitchFamily="34" charset="0"/>
              </a:rPr>
              <a:t>vaccine by HSE region, 2024-2025 season, with 95% CIs</a:t>
            </a:r>
          </a:p>
        </p:txBody>
      </p:sp>
      <p:pic>
        <p:nvPicPr>
          <p:cNvPr id="3" name="Picture 2">
            <a:extLst>
              <a:ext uri="{FF2B5EF4-FFF2-40B4-BE49-F238E27FC236}">
                <a16:creationId xmlns:a16="http://schemas.microsoft.com/office/drawing/2014/main" id="{CAFF9F34-93DA-3E18-EF97-EB698876028B}"/>
              </a:ext>
            </a:extLst>
          </p:cNvPr>
          <p:cNvPicPr>
            <a:picLocks noChangeAspect="1"/>
          </p:cNvPicPr>
          <p:nvPr/>
        </p:nvPicPr>
        <p:blipFill>
          <a:blip r:embed="rId6"/>
          <a:stretch>
            <a:fillRect/>
          </a:stretch>
        </p:blipFill>
        <p:spPr>
          <a:xfrm>
            <a:off x="4394286" y="707775"/>
            <a:ext cx="7368540" cy="3683508"/>
          </a:xfrm>
          <a:prstGeom prst="rect">
            <a:avLst/>
          </a:prstGeom>
        </p:spPr>
      </p:pic>
      <p:sp>
        <p:nvSpPr>
          <p:cNvPr id="10" name="TextBox 9">
            <a:extLst>
              <a:ext uri="{FF2B5EF4-FFF2-40B4-BE49-F238E27FC236}">
                <a16:creationId xmlns:a16="http://schemas.microsoft.com/office/drawing/2014/main" id="{DC4D3CB6-B09E-4D90-FA88-16CAAF85AC4C}"/>
              </a:ext>
            </a:extLst>
          </p:cNvPr>
          <p:cNvSpPr txBox="1"/>
          <p:nvPr/>
        </p:nvSpPr>
        <p:spPr>
          <a:xfrm>
            <a:off x="92651" y="784785"/>
            <a:ext cx="3562111"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B: </a:t>
            </a:r>
            <a:r>
              <a:rPr lang="en-IE" b="1" kern="100" dirty="0">
                <a:solidFill>
                  <a:srgbClr val="00B0F0"/>
                </a:solidFill>
                <a:latin typeface="Aptos" panose="020B0004020202020204" pitchFamily="34" charset="0"/>
                <a:cs typeface="Times New Roman" panose="02020603050405020304" pitchFamily="18" charset="0"/>
              </a:rPr>
              <a:t>COVID-19</a:t>
            </a:r>
          </a:p>
        </p:txBody>
      </p:sp>
    </p:spTree>
    <p:extLst>
      <p:ext uri="{BB962C8B-B14F-4D97-AF65-F5344CB8AC3E}">
        <p14:creationId xmlns:p14="http://schemas.microsoft.com/office/powerpoint/2010/main" val="7193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41A75-D0F1-9245-D99C-8C0B9008D1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DC673B-3F23-9CF3-47EE-F67DAB7803CE}"/>
              </a:ext>
            </a:extLst>
          </p:cNvPr>
          <p:cNvSpPr/>
          <p:nvPr/>
        </p:nvSpPr>
        <p:spPr>
          <a:xfrm>
            <a:off x="32831"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750DC653-4088-D64D-38E5-4B83DECEC15B}"/>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F05A3-9FD5-41A2-1070-D105C242C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4B94173D-C3CF-B0F0-FCF0-5D0CB25C0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6" name="TextBox 5">
            <a:extLst>
              <a:ext uri="{FF2B5EF4-FFF2-40B4-BE49-F238E27FC236}">
                <a16:creationId xmlns:a16="http://schemas.microsoft.com/office/drawing/2014/main" id="{B5489553-4294-9C9A-1798-ABE366A99D05}"/>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11. </a:t>
            </a:r>
            <a:r>
              <a:rPr lang="en-GB"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Funnel chart of percentage uptake of COVID-19 vaccine among HCWs by hospital with mean uptake with 95% confidence limits (CL)</a:t>
            </a:r>
            <a:r>
              <a:rPr lang="en-GB" sz="1400" b="1" dirty="0">
                <a:solidFill>
                  <a:srgbClr val="BA1F46"/>
                </a:solidFill>
                <a:latin typeface="Calibri" panose="020F0502020204030204" pitchFamily="34" charset="0"/>
                <a:ea typeface="Calibri" panose="020F0502020204030204" pitchFamily="34" charset="0"/>
                <a:cs typeface="Calibri" panose="020F0502020204030204" pitchFamily="34" charset="0"/>
              </a:rPr>
              <a:t>, 2024-2025 season</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566B91D2-E6B1-287C-38D7-330756096004}"/>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13 of 15</a:t>
            </a:r>
          </a:p>
        </p:txBody>
      </p:sp>
      <p:sp>
        <p:nvSpPr>
          <p:cNvPr id="12" name="TextBox 11">
            <a:extLst>
              <a:ext uri="{FF2B5EF4-FFF2-40B4-BE49-F238E27FC236}">
                <a16:creationId xmlns:a16="http://schemas.microsoft.com/office/drawing/2014/main" id="{D8802AF7-111A-A962-3FCA-03C22070AFAF}"/>
              </a:ext>
            </a:extLst>
          </p:cNvPr>
          <p:cNvSpPr txBox="1"/>
          <p:nvPr/>
        </p:nvSpPr>
        <p:spPr>
          <a:xfrm>
            <a:off x="793499" y="1200536"/>
            <a:ext cx="2931045" cy="971292"/>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P prime funnel chart of hospital HCW </a:t>
            </a:r>
            <a:r>
              <a:rPr lang="en-IE" sz="1800" b="1" kern="100" dirty="0">
                <a:solidFill>
                  <a:srgbClr val="00B0F0"/>
                </a:solidFill>
                <a:latin typeface="Aptos" panose="020B0004020202020204" pitchFamily="34" charset="0"/>
                <a:cs typeface="Times New Roman" panose="02020603050405020304" pitchFamily="18" charset="0"/>
              </a:rPr>
              <a:t>COVID-19</a:t>
            </a:r>
            <a:r>
              <a:rPr lang="en-IE" sz="1800" b="1" kern="100" dirty="0">
                <a:solidFill>
                  <a:schemeClr val="bg1"/>
                </a:solidFill>
                <a:latin typeface="Aptos" panose="020B0004020202020204" pitchFamily="34" charset="0"/>
                <a:cs typeface="Times New Roman" panose="02020603050405020304" pitchFamily="18" charset="0"/>
              </a:rPr>
              <a:t> vaccine uptake</a:t>
            </a:r>
          </a:p>
        </p:txBody>
      </p:sp>
      <p:sp>
        <p:nvSpPr>
          <p:cNvPr id="13" name="TextBox 12">
            <a:extLst>
              <a:ext uri="{FF2B5EF4-FFF2-40B4-BE49-F238E27FC236}">
                <a16:creationId xmlns:a16="http://schemas.microsoft.com/office/drawing/2014/main" id="{52863A61-FD64-F0C8-235D-D0060128CFAF}"/>
              </a:ext>
            </a:extLst>
          </p:cNvPr>
          <p:cNvSpPr txBox="1"/>
          <p:nvPr/>
        </p:nvSpPr>
        <p:spPr>
          <a:xfrm>
            <a:off x="4399602" y="6197404"/>
            <a:ext cx="7741874" cy="292259"/>
          </a:xfrm>
          <a:prstGeom prst="rect">
            <a:avLst/>
          </a:prstGeom>
          <a:noFill/>
        </p:spPr>
        <p:txBody>
          <a:bodyPr wrap="square">
            <a:spAutoFit/>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Calibri" panose="020F0502020204030204" pitchFamily="34" charset="0"/>
              </a:rPr>
              <a:t>Note: excludes 15 participating hospitals as they had no data on COIVID-19 vaccine uptake to report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050C0A8-FBDC-BC07-A09B-F91F2C7143C2}"/>
              </a:ext>
            </a:extLst>
          </p:cNvPr>
          <p:cNvSpPr txBox="1"/>
          <p:nvPr/>
        </p:nvSpPr>
        <p:spPr>
          <a:xfrm>
            <a:off x="-1427" y="2230249"/>
            <a:ext cx="3989979" cy="1477328"/>
          </a:xfrm>
          <a:prstGeom prst="rect">
            <a:avLst/>
          </a:prstGeom>
          <a:noFill/>
        </p:spPr>
        <p:txBody>
          <a:bodyPr wrap="square">
            <a:spAutoFit/>
          </a:bodyPr>
          <a:lstStyle/>
          <a:p>
            <a:pPr marL="171450" marR="0" indent="-171450" algn="l" rtl="0">
              <a:buFont typeface="Arial" panose="020B0604020202020204" pitchFamily="34" charset="0"/>
              <a:buChar char="•"/>
            </a:pPr>
            <a:r>
              <a:rPr lang="en-GB" sz="1400" b="0" i="0" u="none" strike="noStrike" baseline="0" dirty="0">
                <a:solidFill>
                  <a:schemeClr val="bg1"/>
                </a:solidFill>
              </a:rPr>
              <a:t>One private hospital</a:t>
            </a:r>
            <a:r>
              <a:rPr lang="en-GB" sz="1400" dirty="0">
                <a:solidFill>
                  <a:schemeClr val="bg1"/>
                </a:solidFill>
              </a:rPr>
              <a:t>, St. Vincent’s University Hospital recorded a COVID-19 vaccine uptake of 33.9% that was significantly above the hospital average of 18.6% (Figure 11).</a:t>
            </a:r>
            <a:endParaRPr lang="en-GB" sz="1400" b="0" i="0" u="none" strike="noStrike" baseline="0" dirty="0">
              <a:solidFill>
                <a:schemeClr val="bg1"/>
              </a:solidFill>
            </a:endParaRPr>
          </a:p>
          <a:p>
            <a:pPr marR="0" algn="l" rtl="0"/>
            <a:endParaRPr lang="en-GB" sz="1400" dirty="0">
              <a:solidFill>
                <a:schemeClr val="bg1"/>
              </a:solidFill>
            </a:endParaRPr>
          </a:p>
          <a:p>
            <a:pPr marL="171450" marR="0" indent="-171450" algn="l" rtl="0">
              <a:buFont typeface="Arial" panose="020B0604020202020204" pitchFamily="34" charset="0"/>
              <a:buChar char="•"/>
            </a:pPr>
            <a:r>
              <a:rPr lang="en-GB" sz="1000" b="0" i="0" u="none" strike="noStrike" baseline="0" dirty="0">
                <a:solidFill>
                  <a:schemeClr val="bg1"/>
                </a:solidFill>
              </a:rPr>
              <a:t>See  </a:t>
            </a:r>
            <a:r>
              <a:rPr lang="en-GB" sz="1000" dirty="0">
                <a:solidFill>
                  <a:schemeClr val="bg1"/>
                </a:solidFill>
              </a:rPr>
              <a:t>supplementary notes on slide #32 </a:t>
            </a:r>
            <a:r>
              <a:rPr lang="en-GB" sz="1000" b="0" i="0" u="none" strike="noStrike" baseline="0" dirty="0">
                <a:solidFill>
                  <a:schemeClr val="bg1"/>
                </a:solidFill>
              </a:rPr>
              <a:t>fo</a:t>
            </a:r>
            <a:r>
              <a:rPr lang="en-GB" sz="1000" dirty="0">
                <a:solidFill>
                  <a:schemeClr val="bg1"/>
                </a:solidFill>
              </a:rPr>
              <a:t>r explanatory notes about P prime funnel charts</a:t>
            </a:r>
            <a:endParaRPr lang="en-IE" sz="1000" dirty="0">
              <a:solidFill>
                <a:schemeClr val="bg1"/>
              </a:solidFill>
            </a:endParaRPr>
          </a:p>
        </p:txBody>
      </p:sp>
      <p:pic>
        <p:nvPicPr>
          <p:cNvPr id="5" name="Picture 4">
            <a:extLst>
              <a:ext uri="{FF2B5EF4-FFF2-40B4-BE49-F238E27FC236}">
                <a16:creationId xmlns:a16="http://schemas.microsoft.com/office/drawing/2014/main" id="{04F4F878-C541-8749-D3DE-9EF0EFDC5DC8}"/>
              </a:ext>
            </a:extLst>
          </p:cNvPr>
          <p:cNvPicPr>
            <a:picLocks noChangeAspect="1"/>
          </p:cNvPicPr>
          <p:nvPr/>
        </p:nvPicPr>
        <p:blipFill>
          <a:blip r:embed="rId5"/>
          <a:stretch>
            <a:fillRect/>
          </a:stretch>
        </p:blipFill>
        <p:spPr>
          <a:xfrm>
            <a:off x="4372856" y="615406"/>
            <a:ext cx="7356348" cy="5591556"/>
          </a:xfrm>
          <a:prstGeom prst="rect">
            <a:avLst/>
          </a:prstGeom>
        </p:spPr>
      </p:pic>
      <p:pic>
        <p:nvPicPr>
          <p:cNvPr id="8" name="Graphic 7" descr="Immunity outline">
            <a:extLst>
              <a:ext uri="{FF2B5EF4-FFF2-40B4-BE49-F238E27FC236}">
                <a16:creationId xmlns:a16="http://schemas.microsoft.com/office/drawing/2014/main" id="{547735F7-9F0D-0C82-6B0F-0C81F4D80F6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5296" y="1296019"/>
            <a:ext cx="528596" cy="528596"/>
          </a:xfrm>
          <a:prstGeom prst="rect">
            <a:avLst/>
          </a:prstGeom>
        </p:spPr>
      </p:pic>
      <p:sp>
        <p:nvSpPr>
          <p:cNvPr id="10" name="TextBox 9">
            <a:extLst>
              <a:ext uri="{FF2B5EF4-FFF2-40B4-BE49-F238E27FC236}">
                <a16:creationId xmlns:a16="http://schemas.microsoft.com/office/drawing/2014/main" id="{DFACD92B-5685-C43E-19DA-3A6A38143A4E}"/>
              </a:ext>
            </a:extLst>
          </p:cNvPr>
          <p:cNvSpPr txBox="1"/>
          <p:nvPr/>
        </p:nvSpPr>
        <p:spPr>
          <a:xfrm>
            <a:off x="92651" y="784785"/>
            <a:ext cx="3562111"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B: </a:t>
            </a:r>
            <a:r>
              <a:rPr lang="en-IE" b="1" kern="100" dirty="0">
                <a:solidFill>
                  <a:srgbClr val="09BEDB"/>
                </a:solidFill>
                <a:latin typeface="Aptos" panose="020B0004020202020204" pitchFamily="34" charset="0"/>
                <a:cs typeface="Times New Roman" panose="02020603050405020304" pitchFamily="18" charset="0"/>
              </a:rPr>
              <a:t>COVID-19</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59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8C499-E87E-A0B6-2C76-D3851EB2C7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F3B777-175D-C449-CACF-1533BB84A09D}"/>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A87C1F76-734F-41B4-92BE-230F22FDEB80}"/>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75DE8F2-08B1-6427-4EC3-76045B1CE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BBC3E9D6-0F3A-BCB6-F51C-EB4CD985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pic>
        <p:nvPicPr>
          <p:cNvPr id="3" name="Graphic 2" descr="Immunity outline">
            <a:extLst>
              <a:ext uri="{FF2B5EF4-FFF2-40B4-BE49-F238E27FC236}">
                <a16:creationId xmlns:a16="http://schemas.microsoft.com/office/drawing/2014/main" id="{222E252C-BF09-1C76-D052-05D32BEEFB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1383" y="942028"/>
            <a:ext cx="528596" cy="528596"/>
          </a:xfrm>
          <a:prstGeom prst="rect">
            <a:avLst/>
          </a:prstGeom>
        </p:spPr>
      </p:pic>
      <p:sp>
        <p:nvSpPr>
          <p:cNvPr id="6" name="TextBox 5">
            <a:extLst>
              <a:ext uri="{FF2B5EF4-FFF2-40B4-BE49-F238E27FC236}">
                <a16:creationId xmlns:a16="http://schemas.microsoft.com/office/drawing/2014/main" id="{8AD9023B-9A23-DC07-FB14-505497D4474A}"/>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Table 4. </a:t>
            </a:r>
            <a:r>
              <a:rPr lang="en-GB"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Sources of eligible and vaccinated hospital</a:t>
            </a:r>
            <a:r>
              <a:rPr lang="en-GB" sz="1400" b="1" dirty="0">
                <a:solidFill>
                  <a:srgbClr val="BA1F46"/>
                </a:solidFill>
                <a:latin typeface="Calibri" panose="020F0502020204030204" pitchFamily="34" charset="0"/>
                <a:ea typeface="Calibri" panose="020F0502020204030204" pitchFamily="34" charset="0"/>
                <a:cs typeface="Calibri" panose="020F0502020204030204" pitchFamily="34" charset="0"/>
              </a:rPr>
              <a:t>-based HCW figures </a:t>
            </a:r>
            <a:r>
              <a:rPr lang="en-GB"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cited by participating hospitals, 2024-2025 season </a:t>
            </a:r>
          </a:p>
        </p:txBody>
      </p:sp>
      <p:sp>
        <p:nvSpPr>
          <p:cNvPr id="7" name="Title 8">
            <a:extLst>
              <a:ext uri="{FF2B5EF4-FFF2-40B4-BE49-F238E27FC236}">
                <a16:creationId xmlns:a16="http://schemas.microsoft.com/office/drawing/2014/main" id="{64CF6DE9-62A0-18D4-A64C-F92B479A8C01}"/>
              </a:ext>
            </a:extLst>
          </p:cNvPr>
          <p:cNvSpPr txBox="1">
            <a:spLocks/>
          </p:cNvSpPr>
          <p:nvPr/>
        </p:nvSpPr>
        <p:spPr>
          <a:xfrm>
            <a:off x="1614479" y="188382"/>
            <a:ext cx="2395544" cy="646448"/>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14 of 15</a:t>
            </a:r>
          </a:p>
        </p:txBody>
      </p:sp>
      <p:sp>
        <p:nvSpPr>
          <p:cNvPr id="12" name="TextBox 11">
            <a:extLst>
              <a:ext uri="{FF2B5EF4-FFF2-40B4-BE49-F238E27FC236}">
                <a16:creationId xmlns:a16="http://schemas.microsoft.com/office/drawing/2014/main" id="{2D694618-F855-9EC9-BD43-6504B9653EB4}"/>
              </a:ext>
            </a:extLst>
          </p:cNvPr>
          <p:cNvSpPr txBox="1"/>
          <p:nvPr/>
        </p:nvSpPr>
        <p:spPr>
          <a:xfrm>
            <a:off x="720192" y="834830"/>
            <a:ext cx="2931045" cy="1564018"/>
          </a:xfrm>
          <a:prstGeom prst="rect">
            <a:avLst/>
          </a:prstGeom>
          <a:noFill/>
        </p:spPr>
        <p:txBody>
          <a:bodyPr wrap="square">
            <a:spAutoFit/>
          </a:bodyPr>
          <a:lstStyle/>
          <a:p>
            <a:pPr>
              <a:lnSpc>
                <a:spcPct val="107000"/>
              </a:lnSpc>
            </a:pPr>
            <a:r>
              <a:rPr lang="en-IE" b="1" kern="100" dirty="0">
                <a:solidFill>
                  <a:schemeClr val="bg1"/>
                </a:solidFill>
                <a:latin typeface="Aptos" panose="020B0004020202020204" pitchFamily="34" charset="0"/>
                <a:cs typeface="Times New Roman" panose="02020603050405020304" pitchFamily="18" charset="0"/>
              </a:rPr>
              <a:t>SECTION C: </a:t>
            </a:r>
            <a:r>
              <a:rPr lang="en-IE" sz="1800" b="1" kern="100" dirty="0">
                <a:solidFill>
                  <a:schemeClr val="bg1"/>
                </a:solidFill>
                <a:latin typeface="Aptos" panose="020B0004020202020204" pitchFamily="34" charset="0"/>
                <a:cs typeface="Times New Roman" panose="02020603050405020304" pitchFamily="18" charset="0"/>
              </a:rPr>
              <a:t>Sources of eligible HCWs and vaccine uptake information cited by participating hospitals </a:t>
            </a:r>
          </a:p>
        </p:txBody>
      </p:sp>
      <p:sp>
        <p:nvSpPr>
          <p:cNvPr id="4" name="TextBox 3">
            <a:extLst>
              <a:ext uri="{FF2B5EF4-FFF2-40B4-BE49-F238E27FC236}">
                <a16:creationId xmlns:a16="http://schemas.microsoft.com/office/drawing/2014/main" id="{073AFD8C-FF34-EE57-2A91-CAC28AC490AD}"/>
              </a:ext>
            </a:extLst>
          </p:cNvPr>
          <p:cNvSpPr txBox="1"/>
          <p:nvPr/>
        </p:nvSpPr>
        <p:spPr>
          <a:xfrm>
            <a:off x="94505" y="2520172"/>
            <a:ext cx="3989979" cy="2246769"/>
          </a:xfrm>
          <a:prstGeom prst="rect">
            <a:avLst/>
          </a:prstGeom>
          <a:noFill/>
        </p:spPr>
        <p:txBody>
          <a:bodyPr wrap="square">
            <a:spAutoFit/>
          </a:bodyPr>
          <a:lstStyle/>
          <a:p>
            <a:pPr marL="171450" marR="0" indent="-171450" algn="l" rtl="0">
              <a:buFont typeface="Arial" panose="020B0604020202020204" pitchFamily="34" charset="0"/>
              <a:buChar char="•"/>
            </a:pPr>
            <a:r>
              <a:rPr lang="en-GB" sz="1400" b="0" i="0" u="none" strike="noStrike" baseline="0" dirty="0">
                <a:solidFill>
                  <a:schemeClr val="bg1"/>
                </a:solidFill>
              </a:rPr>
              <a:t>25 of the 57 (43.9%) survey participating hospitals cited the HR office as the sole source of information for eligible staff counts, followed by the hospital group HR office (14/57=24.6%).</a:t>
            </a:r>
          </a:p>
          <a:p>
            <a:pPr marL="171450" marR="0" indent="-171450" algn="l" rtl="0">
              <a:buFont typeface="Arial" panose="020B0604020202020204" pitchFamily="34" charset="0"/>
              <a:buChar char="•"/>
            </a:pPr>
            <a:r>
              <a:rPr lang="en-GB" sz="1400" b="0" i="0" u="none" strike="noStrike" baseline="0" dirty="0">
                <a:solidFill>
                  <a:schemeClr val="bg1"/>
                </a:solidFill>
              </a:rPr>
              <a:t>The COVAX/IIS excel reports as the sole source of information on vaccinated HCW numbers was cited by 18 hospitals (31.6%), followe</a:t>
            </a:r>
            <a:r>
              <a:rPr lang="en-GB" sz="1400" dirty="0">
                <a:solidFill>
                  <a:schemeClr val="bg1"/>
                </a:solidFill>
              </a:rPr>
              <a:t>d by </a:t>
            </a:r>
            <a:r>
              <a:rPr lang="en-GB" sz="1400" b="0" i="0" u="none" strike="noStrike" baseline="0" dirty="0">
                <a:solidFill>
                  <a:schemeClr val="bg1"/>
                </a:solidFill>
              </a:rPr>
              <a:t>COVAX/IIS vaccination dashboards only by 12 hospitals (21.0%) and by local hospital records only by 9 others (15.8%) |(Table 4).</a:t>
            </a:r>
          </a:p>
        </p:txBody>
      </p:sp>
      <p:graphicFrame>
        <p:nvGraphicFramePr>
          <p:cNvPr id="9" name="Table 8">
            <a:extLst>
              <a:ext uri="{FF2B5EF4-FFF2-40B4-BE49-F238E27FC236}">
                <a16:creationId xmlns:a16="http://schemas.microsoft.com/office/drawing/2014/main" id="{51D860AC-749B-4652-1A52-09FA216AF0E6}"/>
              </a:ext>
            </a:extLst>
          </p:cNvPr>
          <p:cNvGraphicFramePr>
            <a:graphicFrameLocks noGrp="1"/>
          </p:cNvGraphicFramePr>
          <p:nvPr>
            <p:extLst>
              <p:ext uri="{D42A27DB-BD31-4B8C-83A1-F6EECF244321}">
                <p14:modId xmlns:p14="http://schemas.microsoft.com/office/powerpoint/2010/main" val="2091323230"/>
              </p:ext>
            </p:extLst>
          </p:nvPr>
        </p:nvGraphicFramePr>
        <p:xfrm>
          <a:off x="4348616" y="707775"/>
          <a:ext cx="7622001" cy="5547125"/>
        </p:xfrm>
        <a:graphic>
          <a:graphicData uri="http://schemas.openxmlformats.org/drawingml/2006/table">
            <a:tbl>
              <a:tblPr/>
              <a:tblGrid>
                <a:gridCol w="2755284">
                  <a:extLst>
                    <a:ext uri="{9D8B030D-6E8A-4147-A177-3AD203B41FA5}">
                      <a16:colId xmlns:a16="http://schemas.microsoft.com/office/drawing/2014/main" val="344073318"/>
                    </a:ext>
                  </a:extLst>
                </a:gridCol>
                <a:gridCol w="4040156">
                  <a:extLst>
                    <a:ext uri="{9D8B030D-6E8A-4147-A177-3AD203B41FA5}">
                      <a16:colId xmlns:a16="http://schemas.microsoft.com/office/drawing/2014/main" val="2102712251"/>
                    </a:ext>
                  </a:extLst>
                </a:gridCol>
                <a:gridCol w="416868">
                  <a:extLst>
                    <a:ext uri="{9D8B030D-6E8A-4147-A177-3AD203B41FA5}">
                      <a16:colId xmlns:a16="http://schemas.microsoft.com/office/drawing/2014/main" val="1175112264"/>
                    </a:ext>
                  </a:extLst>
                </a:gridCol>
                <a:gridCol w="409693">
                  <a:extLst>
                    <a:ext uri="{9D8B030D-6E8A-4147-A177-3AD203B41FA5}">
                      <a16:colId xmlns:a16="http://schemas.microsoft.com/office/drawing/2014/main" val="3484766920"/>
                    </a:ext>
                  </a:extLst>
                </a:gridCol>
              </a:tblGrid>
              <a:tr h="305791">
                <a:tc>
                  <a:txBody>
                    <a:bodyPr/>
                    <a:lstStyle/>
                    <a:p>
                      <a:pPr algn="l" fontAlgn="b"/>
                      <a:r>
                        <a:rPr lang="en-GB" sz="1000" b="1" i="0" u="none" strike="noStrike" dirty="0">
                          <a:solidFill>
                            <a:srgbClr val="FFFFFF"/>
                          </a:solidFill>
                          <a:effectLst/>
                          <a:latin typeface="Aptos Narrow" panose="020B0004020202020204" pitchFamily="34" charset="0"/>
                        </a:rPr>
                        <a:t>Sources of information used to collate the number of ELIGIBLE hospital-based HCWs</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A1F46"/>
                    </a:solidFill>
                  </a:tcPr>
                </a:tc>
                <a:tc>
                  <a:txBody>
                    <a:bodyPr/>
                    <a:lstStyle/>
                    <a:p>
                      <a:pPr algn="l" fontAlgn="b"/>
                      <a:r>
                        <a:rPr lang="en-GB" sz="1000" b="1" i="0" u="none" strike="noStrike" dirty="0">
                          <a:solidFill>
                            <a:srgbClr val="FFFFFF"/>
                          </a:solidFill>
                          <a:effectLst/>
                          <a:latin typeface="Aptos Narrow" panose="020B0004020202020204" pitchFamily="34" charset="0"/>
                        </a:rPr>
                        <a:t>Sources of information used to collate the number of VACCINATED hospital-based HCWs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A1F46"/>
                    </a:solidFill>
                  </a:tcPr>
                </a:tc>
                <a:tc>
                  <a:txBody>
                    <a:bodyPr/>
                    <a:lstStyle/>
                    <a:p>
                      <a:pPr algn="ctr" fontAlgn="b"/>
                      <a:r>
                        <a:rPr lang="en-IE" sz="1000" b="1" i="0" u="none" strike="noStrike" dirty="0">
                          <a:solidFill>
                            <a:srgbClr val="FFFFFF"/>
                          </a:solidFill>
                          <a:effectLst/>
                          <a:latin typeface="Aptos Narrow" panose="020B0004020202020204" pitchFamily="34" charset="0"/>
                        </a:rPr>
                        <a:t>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A1F46"/>
                    </a:solidFill>
                  </a:tcPr>
                </a:tc>
                <a:tc>
                  <a:txBody>
                    <a:bodyPr/>
                    <a:lstStyle/>
                    <a:p>
                      <a:pPr algn="ctr" fontAlgn="b"/>
                      <a:r>
                        <a:rPr lang="en-IE" sz="1000" b="1" i="0" u="none" strike="noStrike" dirty="0">
                          <a:solidFill>
                            <a:srgbClr val="FFFFFF"/>
                          </a:solidFill>
                          <a:effectLst/>
                          <a:latin typeface="Aptos Narrow" panose="020B0004020202020204" pitchFamily="34" charset="0"/>
                        </a:rPr>
                        <a:t>% Total</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A1F46"/>
                    </a:solidFill>
                  </a:tcPr>
                </a:tc>
                <a:extLst>
                  <a:ext uri="{0D108BD9-81ED-4DB2-BD59-A6C34878D82A}">
                    <a16:rowId xmlns:a16="http://schemas.microsoft.com/office/drawing/2014/main" val="4269172616"/>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8</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14.0</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350150"/>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COVAX/IIS dashboard</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4</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7.0</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660204"/>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COVAX/IIS dashboard, 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218624"/>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56240"/>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COVAX/IIS dashboard</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057185"/>
                  </a:ext>
                </a:extLst>
              </a:tr>
              <a:tr h="187563">
                <a:tc>
                  <a:txBody>
                    <a:bodyPr/>
                    <a:lstStyle/>
                    <a:p>
                      <a:pPr algn="l" fontAlgn="b"/>
                      <a:r>
                        <a:rPr lang="en-IE" sz="1000" b="0" i="0" u="none" strike="noStrike" dirty="0">
                          <a:solidFill>
                            <a:srgbClr val="000000"/>
                          </a:solidFill>
                          <a:effectLst/>
                          <a:latin typeface="Aptos Narrow" panose="020B0004020202020204" pitchFamily="34" charset="0"/>
                        </a:rPr>
                        <a:t>Hospital HR office</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005258"/>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dashboard, 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115214"/>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Local hospital records, Self-reporting by HCWs, Other</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838063"/>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Self-reporting by HCWs, Other</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961183"/>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Self-reporting by HCWs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5254479"/>
                  </a:ext>
                </a:extLst>
              </a:tr>
              <a:tr h="187563">
                <a:tc>
                  <a:txBody>
                    <a:bodyPr/>
                    <a:lstStyle/>
                    <a:p>
                      <a:pPr algn="l" fontAlgn="b"/>
                      <a:r>
                        <a:rPr lang="en-IE" sz="1000" b="1" i="0" u="none" strike="noStrike" dirty="0">
                          <a:solidFill>
                            <a:srgbClr val="000000"/>
                          </a:solidFill>
                          <a:effectLst/>
                          <a:latin typeface="Aptos Narrow" panose="020B0004020202020204" pitchFamily="34" charset="0"/>
                        </a:rPr>
                        <a:t>Hospital HR office 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25</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43.9</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874106"/>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COVAX/IIS dashboard</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8</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14.0</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293154"/>
                  </a:ext>
                </a:extLst>
              </a:tr>
              <a:tr h="187563">
                <a:tc>
                  <a:txBody>
                    <a:bodyPr/>
                    <a:lstStyle/>
                    <a:p>
                      <a:pPr algn="l" fontAlgn="b"/>
                      <a:r>
                        <a:rPr lang="en-IE" sz="1000" b="0" i="0" u="none" strike="noStrike" dirty="0">
                          <a:solidFill>
                            <a:srgbClr val="000000"/>
                          </a:solidFill>
                          <a:effectLst/>
                          <a:latin typeface="Aptos Narrow" panose="020B0004020202020204" pitchFamily="34" charset="0"/>
                        </a:rPr>
                        <a:t>Hospital group HR office</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4</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7.0</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467649"/>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COVAX/IIS dashboard</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2</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3.5</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211204"/>
                  </a:ext>
                </a:extLst>
              </a:tr>
              <a:tr h="187563">
                <a:tc>
                  <a:txBody>
                    <a:bodyPr/>
                    <a:lstStyle/>
                    <a:p>
                      <a:pPr algn="l" fontAlgn="b"/>
                      <a:r>
                        <a:rPr lang="en-GB" sz="1000" b="1" i="0" u="none" strike="noStrike" dirty="0">
                          <a:solidFill>
                            <a:srgbClr val="000000"/>
                          </a:solidFill>
                          <a:effectLst/>
                          <a:latin typeface="Aptos Narrow" panose="020B0004020202020204" pitchFamily="34" charset="0"/>
                        </a:rPr>
                        <a:t>Hospital group HR office 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14</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24.6</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252883"/>
                  </a:ext>
                </a:extLst>
              </a:tr>
              <a:tr h="187563">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19.3</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726992"/>
                  </a:ext>
                </a:extLst>
              </a:tr>
              <a:tr h="187563">
                <a:tc>
                  <a:txBody>
                    <a:bodyPr/>
                    <a:lstStyle/>
                    <a:p>
                      <a:pPr algn="l" fontAlgn="b"/>
                      <a:r>
                        <a:rPr lang="en-GB" sz="1000" b="0" i="0" u="none" strike="noStrike" dirty="0">
                          <a:solidFill>
                            <a:srgbClr val="000000"/>
                          </a:solidFill>
                          <a:effectLst/>
                          <a:latin typeface="Aptos Narrow" panose="020B0004020202020204" pitchFamily="34" charset="0"/>
                        </a:rPr>
                        <a:t>Hospital HR office, Hospital group HR office</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COVAX/IIS dashboard</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36749"/>
                  </a:ext>
                </a:extLst>
              </a:tr>
              <a:tr h="187563">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dashboard, 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834609"/>
                  </a:ext>
                </a:extLst>
              </a:tr>
              <a:tr h="187563">
                <a:tc>
                  <a:txBody>
                    <a:bodyPr/>
                    <a:lstStyle/>
                    <a:p>
                      <a:pPr algn="l" fontAlgn="b"/>
                      <a:r>
                        <a:rPr lang="en-GB" sz="1000" b="1" i="0" u="none" strike="noStrike" dirty="0">
                          <a:solidFill>
                            <a:srgbClr val="000000"/>
                          </a:solidFill>
                          <a:effectLst/>
                          <a:latin typeface="Aptos Narrow" panose="020B0004020202020204" pitchFamily="34" charset="0"/>
                        </a:rPr>
                        <a:t>Hospital HR office, Hospital group HR office 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13</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22.8</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4715040"/>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Local hospital records, Other</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327451"/>
                  </a:ext>
                </a:extLst>
              </a:tr>
              <a:tr h="359593">
                <a:tc>
                  <a:txBody>
                    <a:bodyPr/>
                    <a:lstStyle/>
                    <a:p>
                      <a:pPr algn="l" fontAlgn="b"/>
                      <a:r>
                        <a:rPr lang="en-IE" sz="1000" b="0" i="0" u="none" strike="noStrike" dirty="0">
                          <a:solidFill>
                            <a:srgbClr val="000000"/>
                          </a:solidFill>
                          <a:effectLst/>
                          <a:latin typeface="Aptos Narrow" panose="020B0004020202020204" pitchFamily="34" charset="0"/>
                        </a:rPr>
                        <a:t>Other</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 COVAX/IIS dashboard, Local hospital records, Self-reporting by HCWs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9804717"/>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dashboard, 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353609"/>
                  </a:ext>
                </a:extLst>
              </a:tr>
              <a:tr h="187563">
                <a:tc>
                  <a:txBody>
                    <a:bodyPr/>
                    <a:lstStyle/>
                    <a:p>
                      <a:pPr algn="l" fontAlgn="b"/>
                      <a:endParaRPr lang="en-IE" sz="1000" b="0" i="0" u="none" strike="noStrike" dirty="0">
                        <a:solidFill>
                          <a:srgbClr val="000000"/>
                        </a:solidFill>
                        <a:effectLst/>
                        <a:latin typeface="Aptos Narrow" panose="020B0004020202020204" pitchFamily="34" charset="0"/>
                      </a:endParaRP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Aptos Narrow" panose="020B0004020202020204" pitchFamily="34" charset="0"/>
                        </a:rPr>
                        <a:t>COVAX/IIS system Excel reports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644169"/>
                  </a:ext>
                </a:extLst>
              </a:tr>
              <a:tr h="187563">
                <a:tc>
                  <a:txBody>
                    <a:bodyPr/>
                    <a:lstStyle/>
                    <a:p>
                      <a:pPr algn="l" fontAlgn="b"/>
                      <a:r>
                        <a:rPr lang="en-IE" sz="1000" b="1" i="0" u="none" strike="noStrike" dirty="0">
                          <a:solidFill>
                            <a:srgbClr val="000000"/>
                          </a:solidFill>
                          <a:effectLst/>
                          <a:latin typeface="Aptos Narrow" panose="020B0004020202020204" pitchFamily="34" charset="0"/>
                        </a:rPr>
                        <a:t>Other 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4</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7.0</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2181344"/>
                  </a:ext>
                </a:extLst>
              </a:tr>
              <a:tr h="187563">
                <a:tc>
                  <a:txBody>
                    <a:bodyPr/>
                    <a:lstStyle/>
                    <a:p>
                      <a:pPr algn="l" fontAlgn="b"/>
                      <a:r>
                        <a:rPr lang="en-IE" sz="1000" b="0" i="0" u="none" strike="noStrike" dirty="0">
                          <a:solidFill>
                            <a:srgbClr val="000000"/>
                          </a:solidFill>
                          <a:effectLst/>
                          <a:latin typeface="Aptos Narrow" panose="020B0004020202020204" pitchFamily="34" charset="0"/>
                        </a:rPr>
                        <a:t>Unsure</a:t>
                      </a:r>
                    </a:p>
                  </a:txBody>
                  <a:tcPr marL="6094" marR="6094" marT="6094" marB="0" anchor="b">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0" i="0" u="none" strike="noStrike" dirty="0">
                          <a:solidFill>
                            <a:srgbClr val="000000"/>
                          </a:solidFill>
                          <a:effectLst/>
                          <a:latin typeface="Aptos Narrow" panose="020B0004020202020204" pitchFamily="34" charset="0"/>
                        </a:rPr>
                        <a:t>Local hospital records</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0"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511210"/>
                  </a:ext>
                </a:extLst>
              </a:tr>
              <a:tr h="187563">
                <a:tc>
                  <a:txBody>
                    <a:bodyPr/>
                    <a:lstStyle/>
                    <a:p>
                      <a:pPr algn="l" fontAlgn="b"/>
                      <a:r>
                        <a:rPr lang="en-IE" sz="1000" b="1" i="0" u="none" strike="noStrike" dirty="0">
                          <a:solidFill>
                            <a:srgbClr val="000000"/>
                          </a:solidFill>
                          <a:effectLst/>
                          <a:latin typeface="Aptos Narrow" panose="020B0004020202020204" pitchFamily="34" charset="0"/>
                        </a:rPr>
                        <a:t>Unsure Total</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1</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1.8</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51013"/>
                  </a:ext>
                </a:extLst>
              </a:tr>
              <a:tr h="187563">
                <a:tc>
                  <a:txBody>
                    <a:bodyPr/>
                    <a:lstStyle/>
                    <a:p>
                      <a:pPr algn="l" fontAlgn="b"/>
                      <a:r>
                        <a:rPr lang="en-IE" sz="1000" b="1" i="0" u="none" strike="noStrike" dirty="0">
                          <a:solidFill>
                            <a:srgbClr val="000000"/>
                          </a:solidFill>
                          <a:effectLst/>
                          <a:latin typeface="Aptos Narrow" panose="020B0004020202020204" pitchFamily="34" charset="0"/>
                        </a:rPr>
                        <a:t>Total</a:t>
                      </a:r>
                    </a:p>
                  </a:txBody>
                  <a:tcPr marL="6094" marR="6094" marT="6094"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IE" sz="1000" b="1" i="0" u="none" strike="noStrike" dirty="0">
                          <a:solidFill>
                            <a:srgbClr val="000000"/>
                          </a:solidFill>
                          <a:effectLst/>
                          <a:latin typeface="Aptos Narrow" panose="020B0004020202020204" pitchFamily="34" charset="0"/>
                        </a:rPr>
                        <a:t> </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57</a:t>
                      </a:r>
                    </a:p>
                  </a:txBody>
                  <a:tcPr marL="6094" marR="6094" marT="6094"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E" sz="1000" b="1" i="0" u="none" strike="noStrike" dirty="0">
                          <a:solidFill>
                            <a:srgbClr val="000000"/>
                          </a:solidFill>
                          <a:effectLst/>
                          <a:latin typeface="Aptos Narrow" panose="020B0004020202020204" pitchFamily="34" charset="0"/>
                        </a:rPr>
                        <a:t>100</a:t>
                      </a:r>
                    </a:p>
                  </a:txBody>
                  <a:tcPr marL="6094" marR="6094" marT="6094" marB="0" anchor="b">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86151"/>
                  </a:ext>
                </a:extLst>
              </a:tr>
            </a:tbl>
          </a:graphicData>
        </a:graphic>
      </p:graphicFrame>
      <p:sp>
        <p:nvSpPr>
          <p:cNvPr id="5" name="TextBox 4">
            <a:extLst>
              <a:ext uri="{FF2B5EF4-FFF2-40B4-BE49-F238E27FC236}">
                <a16:creationId xmlns:a16="http://schemas.microsoft.com/office/drawing/2014/main" id="{8CC71334-89F2-126C-76CF-010B9B221AD0}"/>
              </a:ext>
            </a:extLst>
          </p:cNvPr>
          <p:cNvSpPr txBox="1"/>
          <p:nvPr/>
        </p:nvSpPr>
        <p:spPr>
          <a:xfrm>
            <a:off x="4228048" y="6439297"/>
            <a:ext cx="6869385" cy="276999"/>
          </a:xfrm>
          <a:prstGeom prst="rect">
            <a:avLst/>
          </a:prstGeom>
          <a:noFill/>
        </p:spPr>
        <p:txBody>
          <a:bodyPr wrap="square">
            <a:spAutoFit/>
          </a:bodyPr>
          <a:lstStyle/>
          <a:p>
            <a:r>
              <a:rPr lang="en-GB" sz="1200" kern="100" dirty="0">
                <a:latin typeface="Aptos" panose="020B0004020202020204" pitchFamily="34" charset="0"/>
                <a:cs typeface="Times New Roman" panose="02020603050405020304" pitchFamily="18" charset="0"/>
              </a:rPr>
              <a:t>Note: IIS/COVAX= HSE Integrated Information Services (IIS) and COVAX Implementation system</a:t>
            </a:r>
            <a:endParaRPr lang="en-IE" sz="1200" dirty="0"/>
          </a:p>
        </p:txBody>
      </p:sp>
    </p:spTree>
    <p:extLst>
      <p:ext uri="{BB962C8B-B14F-4D97-AF65-F5344CB8AC3E}">
        <p14:creationId xmlns:p14="http://schemas.microsoft.com/office/powerpoint/2010/main" val="417311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405B-5CF8-843C-BA3C-5F5018946F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C18EF5-1A37-7FE0-7EEB-338C453D1443}"/>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9686F540-C82E-EAB7-F4F0-A5233B755087}"/>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A2B5890-41C9-E9C9-EA71-77D0708F7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864FAF7-CEE9-4BFB-A541-014B905A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073D102F-A97A-4D2C-209D-51E271DB4F58}"/>
              </a:ext>
            </a:extLst>
          </p:cNvPr>
          <p:cNvSpPr txBox="1"/>
          <p:nvPr/>
        </p:nvSpPr>
        <p:spPr>
          <a:xfrm>
            <a:off x="94505" y="1802914"/>
            <a:ext cx="3989979" cy="3301032"/>
          </a:xfrm>
          <a:prstGeom prst="rect">
            <a:avLst/>
          </a:prstGeom>
          <a:noFill/>
        </p:spPr>
        <p:txBody>
          <a:bodyPr wrap="square">
            <a:spAutoFit/>
          </a:bodyPr>
          <a:lstStyle/>
          <a:p>
            <a:pPr>
              <a:lnSpc>
                <a:spcPct val="115000"/>
              </a:lnSpc>
            </a:pPr>
            <a:r>
              <a:rPr lang="en-IE" sz="14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a:t>
            </a:r>
            <a:r>
              <a:rPr lang="en-IE" sz="1400" b="1" kern="100" dirty="0">
                <a:solidFill>
                  <a:schemeClr val="bg1"/>
                </a:solidFill>
                <a:latin typeface="Aptos" panose="020B0004020202020204" pitchFamily="34" charset="0"/>
                <a:cs typeface="Times New Roman" panose="02020603050405020304" pitchFamily="18" charset="0"/>
              </a:rPr>
              <a:t> vaccination: </a:t>
            </a:r>
          </a:p>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The number of participating public hospitals that met the national uptake of 75% reached its highest level of 20 during the 2020-2021 season when the uptake was 71.4% (Figure 12).</a:t>
            </a:r>
          </a:p>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Since then, the number meeting that same target has fallen sharply and for the 2024-2025 season, it is now zero which is consistent with the recent decline in vaccine uptake and is the lowest recorded level since the 2012-2013 season.</a:t>
            </a:r>
          </a:p>
          <a:p>
            <a:pPr marL="285750" indent="-285750">
              <a:lnSpc>
                <a:spcPct val="115000"/>
              </a:lnSpc>
              <a:buFont typeface="Arial" panose="020B0604020202020204" pitchFamily="34" charset="0"/>
              <a:buChar char="•"/>
            </a:pPr>
            <a:endParaRPr lang="en-IE" sz="1400" dirty="0">
              <a:solidFill>
                <a:schemeClr val="bg1"/>
              </a:solidFill>
              <a:latin typeface="Aptos" panose="020B0004020202020204" pitchFamily="34" charset="0"/>
            </a:endParaRPr>
          </a:p>
        </p:txBody>
      </p:sp>
      <p:sp>
        <p:nvSpPr>
          <p:cNvPr id="4" name="TextBox 3">
            <a:extLst>
              <a:ext uri="{FF2B5EF4-FFF2-40B4-BE49-F238E27FC236}">
                <a16:creationId xmlns:a16="http://schemas.microsoft.com/office/drawing/2014/main" id="{B0878F40-D601-6905-C11D-E9FF75A401A3}"/>
              </a:ext>
            </a:extLst>
          </p:cNvPr>
          <p:cNvSpPr txBox="1"/>
          <p:nvPr/>
        </p:nvSpPr>
        <p:spPr>
          <a:xfrm>
            <a:off x="102818" y="900357"/>
            <a:ext cx="3078421" cy="674928"/>
          </a:xfrm>
          <a:prstGeom prst="rect">
            <a:avLst/>
          </a:prstGeom>
          <a:noFill/>
        </p:spPr>
        <p:txBody>
          <a:bodyPr wrap="square">
            <a:spAutoFit/>
          </a:bodyPr>
          <a:lstStyle/>
          <a:p>
            <a:pPr>
              <a:lnSpc>
                <a:spcPct val="107000"/>
              </a:lnSpc>
            </a:pPr>
            <a:r>
              <a:rPr lang="en-IE" b="1" kern="100" dirty="0">
                <a:solidFill>
                  <a:schemeClr val="bg1"/>
                </a:solidFill>
                <a:latin typeface="Aptos" panose="020B0004020202020204" pitchFamily="34" charset="0"/>
                <a:cs typeface="Times New Roman" panose="02020603050405020304" pitchFamily="18" charset="0"/>
              </a:rPr>
              <a:t>SECTION D: </a:t>
            </a:r>
            <a:r>
              <a:rPr lang="en-IE" sz="1800" b="1" kern="100" dirty="0">
                <a:solidFill>
                  <a:schemeClr val="bg1"/>
                </a:solidFill>
                <a:latin typeface="Aptos" panose="020B0004020202020204" pitchFamily="34" charset="0"/>
                <a:cs typeface="Times New Roman" panose="02020603050405020304" pitchFamily="18" charset="0"/>
              </a:rPr>
              <a:t>National  vaccine uptake targets</a:t>
            </a:r>
          </a:p>
        </p:txBody>
      </p:sp>
      <p:sp>
        <p:nvSpPr>
          <p:cNvPr id="6" name="TextBox 5">
            <a:extLst>
              <a:ext uri="{FF2B5EF4-FFF2-40B4-BE49-F238E27FC236}">
                <a16:creationId xmlns:a16="http://schemas.microsoft.com/office/drawing/2014/main" id="{39C8B85F-7A08-FA64-D570-1897189A8606}"/>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a:t>
            </a:r>
            <a:r>
              <a:rPr lang="en-IE" sz="1400" b="1" dirty="0">
                <a:solidFill>
                  <a:srgbClr val="BA1F46"/>
                </a:solidFill>
                <a:latin typeface="Calibri" panose="020F0502020204030204" pitchFamily="34" charset="0"/>
                <a:ea typeface="Calibri" panose="020F0502020204030204" pitchFamily="34" charset="0"/>
                <a:cs typeface="Calibri" panose="020F0502020204030204" pitchFamily="34" charset="0"/>
              </a:rPr>
              <a:t>12</a:t>
            </a: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 Number of participating public hospitals </a:t>
            </a:r>
            <a:r>
              <a:rPr lang="en-IE" sz="1400" b="1" dirty="0">
                <a:solidFill>
                  <a:srgbClr val="BA1F46"/>
                </a:solidFill>
                <a:latin typeface="Calibri" panose="020F0502020204030204" pitchFamily="34" charset="0"/>
                <a:ea typeface="Calibri" panose="020F0502020204030204" pitchFamily="34" charset="0"/>
                <a:cs typeface="Calibri" panose="020F0502020204030204" pitchFamily="34" charset="0"/>
              </a:rPr>
              <a:t>meeting the national seasonal influenza vaccine target by season, 2011-2012 to 2024 -2025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3974DCF9-EADE-EC37-A20F-90536D8C644E}"/>
              </a:ext>
            </a:extLst>
          </p:cNvPr>
          <p:cNvSpPr txBox="1">
            <a:spLocks/>
          </p:cNvSpPr>
          <p:nvPr/>
        </p:nvSpPr>
        <p:spPr>
          <a:xfrm>
            <a:off x="1614479" y="188382"/>
            <a:ext cx="2395544" cy="619407"/>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15 of 15</a:t>
            </a:r>
          </a:p>
        </p:txBody>
      </p:sp>
      <p:sp>
        <p:nvSpPr>
          <p:cNvPr id="5" name="TextBox 4">
            <a:extLst>
              <a:ext uri="{FF2B5EF4-FFF2-40B4-BE49-F238E27FC236}">
                <a16:creationId xmlns:a16="http://schemas.microsoft.com/office/drawing/2014/main" id="{E971C2C1-0DB2-1EF4-6BAD-3E470223128A}"/>
              </a:ext>
            </a:extLst>
          </p:cNvPr>
          <p:cNvSpPr txBox="1"/>
          <p:nvPr/>
        </p:nvSpPr>
        <p:spPr>
          <a:xfrm>
            <a:off x="94505" y="4990549"/>
            <a:ext cx="3989979" cy="823431"/>
          </a:xfrm>
          <a:prstGeom prst="rect">
            <a:avLst/>
          </a:prstGeom>
          <a:noFill/>
        </p:spPr>
        <p:txBody>
          <a:bodyPr wrap="square">
            <a:spAutoFit/>
          </a:bodyPr>
          <a:lstStyle/>
          <a:p>
            <a:pPr>
              <a:lnSpc>
                <a:spcPct val="115000"/>
              </a:lnSpc>
            </a:pPr>
            <a:r>
              <a:rPr lang="en-IE" sz="1400" b="1" kern="100" dirty="0">
                <a:solidFill>
                  <a:srgbClr val="09BEDB"/>
                </a:solidFill>
                <a:latin typeface="Aptos" panose="020B0004020202020204" pitchFamily="34" charset="0"/>
                <a:cs typeface="Times New Roman" panose="02020603050405020304" pitchFamily="18" charset="0"/>
              </a:rPr>
              <a:t>C</a:t>
            </a:r>
            <a:r>
              <a:rPr lang="en-IE" sz="1400" b="1" kern="100" dirty="0">
                <a:solidFill>
                  <a:srgbClr val="00B0F0"/>
                </a:solidFill>
                <a:latin typeface="Aptos" panose="020B0004020202020204" pitchFamily="34" charset="0"/>
                <a:cs typeface="Times New Roman" panose="02020603050405020304" pitchFamily="18" charset="0"/>
              </a:rPr>
              <a:t>OVID-19</a:t>
            </a:r>
            <a:r>
              <a:rPr lang="en-IE" sz="1400" b="1" kern="100" dirty="0">
                <a:solidFill>
                  <a:schemeClr val="accent5">
                    <a:lumMod val="40000"/>
                    <a:lumOff val="60000"/>
                  </a:schemeClr>
                </a:solidFill>
                <a:latin typeface="Aptos" panose="020B0004020202020204" pitchFamily="34" charset="0"/>
                <a:cs typeface="Times New Roman" panose="02020603050405020304" pitchFamily="18" charset="0"/>
              </a:rPr>
              <a:t> </a:t>
            </a:r>
            <a:r>
              <a:rPr lang="en-IE" sz="1400" b="1" kern="100" dirty="0">
                <a:solidFill>
                  <a:schemeClr val="bg1"/>
                </a:solidFill>
                <a:latin typeface="Aptos" panose="020B0004020202020204" pitchFamily="34" charset="0"/>
                <a:cs typeface="Times New Roman" panose="02020603050405020304" pitchFamily="18" charset="0"/>
              </a:rPr>
              <a:t>vaccination: </a:t>
            </a:r>
          </a:p>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No hospital reached a 50% overall uptake target. </a:t>
            </a:r>
          </a:p>
        </p:txBody>
      </p:sp>
      <p:pic>
        <p:nvPicPr>
          <p:cNvPr id="9" name="Picture 8">
            <a:extLst>
              <a:ext uri="{FF2B5EF4-FFF2-40B4-BE49-F238E27FC236}">
                <a16:creationId xmlns:a16="http://schemas.microsoft.com/office/drawing/2014/main" id="{5381852F-2A38-588C-B9C4-C89DAEBCB683}"/>
              </a:ext>
            </a:extLst>
          </p:cNvPr>
          <p:cNvPicPr>
            <a:picLocks noChangeAspect="1"/>
          </p:cNvPicPr>
          <p:nvPr/>
        </p:nvPicPr>
        <p:blipFill>
          <a:blip r:embed="rId5"/>
          <a:stretch>
            <a:fillRect/>
          </a:stretch>
        </p:blipFill>
        <p:spPr>
          <a:xfrm>
            <a:off x="4399602" y="807789"/>
            <a:ext cx="7455408" cy="4227576"/>
          </a:xfrm>
          <a:prstGeom prst="rect">
            <a:avLst/>
          </a:prstGeom>
        </p:spPr>
      </p:pic>
    </p:spTree>
    <p:extLst>
      <p:ext uri="{BB962C8B-B14F-4D97-AF65-F5344CB8AC3E}">
        <p14:creationId xmlns:p14="http://schemas.microsoft.com/office/powerpoint/2010/main" val="4076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cxnSp>
        <p:nvCxnSpPr>
          <p:cNvPr id="26" name="Straight Connector 25">
            <a:extLst>
              <a:ext uri="{FF2B5EF4-FFF2-40B4-BE49-F238E27FC236}">
                <a16:creationId xmlns:a16="http://schemas.microsoft.com/office/drawing/2014/main" id="{F88F9885-648B-8960-9C06-EA47D604A15F}"/>
              </a:ext>
            </a:extLst>
          </p:cNvPr>
          <p:cNvCxnSpPr>
            <a:cxnSpLocks/>
          </p:cNvCxnSpPr>
          <p:nvPr/>
        </p:nvCxnSpPr>
        <p:spPr>
          <a:xfrm>
            <a:off x="8461016" y="145440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6643923-0413-BA04-14AB-3F6D49C951BF}"/>
              </a:ext>
            </a:extLst>
          </p:cNvPr>
          <p:cNvSpPr/>
          <p:nvPr/>
        </p:nvSpPr>
        <p:spPr>
          <a:xfrm>
            <a:off x="7848601" y="2622789"/>
            <a:ext cx="1307898" cy="2061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itle 8">
            <a:extLst>
              <a:ext uri="{FF2B5EF4-FFF2-40B4-BE49-F238E27FC236}">
                <a16:creationId xmlns:a16="http://schemas.microsoft.com/office/drawing/2014/main" id="{6989FAF4-C2FC-ECCF-ECC6-3BB433DB3EA2}"/>
              </a:ext>
            </a:extLst>
          </p:cNvPr>
          <p:cNvSpPr txBox="1">
            <a:spLocks/>
          </p:cNvSpPr>
          <p:nvPr/>
        </p:nvSpPr>
        <p:spPr>
          <a:xfrm>
            <a:off x="78649" y="900357"/>
            <a:ext cx="4089154" cy="823772"/>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pPr>
              <a:lnSpc>
                <a:spcPct val="150000"/>
              </a:lnSpc>
              <a:spcBef>
                <a:spcPts val="600"/>
              </a:spcBef>
            </a:pPr>
            <a:r>
              <a:rPr lang="en-GB" sz="2000" b="1" dirty="0">
                <a:solidFill>
                  <a:schemeClr val="bg1"/>
                </a:solidFill>
              </a:rPr>
              <a:t>What do I need to know about how the data for this report was collected?</a:t>
            </a:r>
          </a:p>
        </p:txBody>
      </p:sp>
      <p:sp>
        <p:nvSpPr>
          <p:cNvPr id="6" name="TextBox 5">
            <a:extLst>
              <a:ext uri="{FF2B5EF4-FFF2-40B4-BE49-F238E27FC236}">
                <a16:creationId xmlns:a16="http://schemas.microsoft.com/office/drawing/2014/main" id="{D3B41F1B-4BEA-DBAC-61F4-7B29F5B75771}"/>
              </a:ext>
            </a:extLst>
          </p:cNvPr>
          <p:cNvSpPr txBox="1"/>
          <p:nvPr/>
        </p:nvSpPr>
        <p:spPr>
          <a:xfrm>
            <a:off x="7192" y="1671651"/>
            <a:ext cx="4089154" cy="4756046"/>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Results from HPSC vaccination surveys are subject to both reporting and representation/participation bias</a:t>
            </a:r>
          </a:p>
          <a:p>
            <a:pPr marL="342900"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Factors:</a:t>
            </a:r>
          </a:p>
          <a:p>
            <a:pPr marL="800100" lvl="1"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Administrative: out of date contact details held by HPSC, high turnover in local reporting staff</a:t>
            </a:r>
          </a:p>
          <a:p>
            <a:pPr marL="800100" lvl="1"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Technical: Lack of IT hardware, software, knowhow by local staff, online access</a:t>
            </a:r>
          </a:p>
          <a:p>
            <a:pPr marL="800100" lvl="1"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Access to data: Hospitals not having access to COVID-19 vaccination data </a:t>
            </a:r>
          </a:p>
          <a:p>
            <a:pPr marL="342900"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It is not clear why some hospitals reported seasonal influenza vaccination uptake  and not for the COVID-19 vaccine.</a:t>
            </a:r>
          </a:p>
          <a:p>
            <a:pPr marL="800100" lvl="1"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The decision to do so is likely to have resulted in staff having to attend clinics set up by HSE teams or attend their GP clinic or local pharmacy.</a:t>
            </a:r>
          </a:p>
          <a:p>
            <a:pPr marL="800100" lvl="1" indent="-258763">
              <a:lnSpc>
                <a:spcPct val="107000"/>
              </a:lnSpc>
              <a:spcAft>
                <a:spcPts val="800"/>
              </a:spcAft>
              <a:buClr>
                <a:srgbClr val="002060"/>
              </a:buClr>
              <a:buFont typeface="Symbol" panose="05050102010706020507" pitchFamily="18" charset="2"/>
              <a:buChar char="+"/>
            </a:pPr>
            <a:r>
              <a:rPr lang="en-GB" sz="1200" kern="100" dirty="0">
                <a:solidFill>
                  <a:schemeClr val="bg1"/>
                </a:solidFill>
                <a:latin typeface="Aptos" panose="020B0004020202020204" pitchFamily="34" charset="0"/>
                <a:cs typeface="Times New Roman" panose="02020603050405020304" pitchFamily="18" charset="0"/>
              </a:rPr>
              <a:t>This means that local hospital managers are likely to not have had access to their own hospital’s COVID-19 vaccination records on the IIS/COVAX portal or dashboard.</a:t>
            </a:r>
          </a:p>
        </p:txBody>
      </p:sp>
      <p:sp>
        <p:nvSpPr>
          <p:cNvPr id="8" name="TextBox 7">
            <a:extLst>
              <a:ext uri="{FF2B5EF4-FFF2-40B4-BE49-F238E27FC236}">
                <a16:creationId xmlns:a16="http://schemas.microsoft.com/office/drawing/2014/main" id="{6A0B5E00-9AD6-50C9-E3AA-ED61DE6FAD39}"/>
              </a:ext>
            </a:extLst>
          </p:cNvPr>
          <p:cNvSpPr txBox="1"/>
          <p:nvPr/>
        </p:nvSpPr>
        <p:spPr>
          <a:xfrm>
            <a:off x="4423320" y="450178"/>
            <a:ext cx="3752256" cy="1860253"/>
          </a:xfrm>
          <a:prstGeom prst="rect">
            <a:avLst/>
          </a:prstGeom>
          <a:noFill/>
        </p:spPr>
        <p:txBody>
          <a:bodyPr wrap="square">
            <a:spAutoFit/>
          </a:bodyPr>
          <a:lstStyle/>
          <a:p>
            <a:pPr>
              <a:lnSpc>
                <a:spcPct val="115000"/>
              </a:lnSpc>
              <a:spcAft>
                <a:spcPts val="1000"/>
              </a:spcAft>
            </a:pPr>
            <a:r>
              <a:rPr lang="en-IE" sz="1400" b="1" dirty="0">
                <a:solidFill>
                  <a:srgbClr val="0C2950"/>
                </a:solidFill>
                <a:effectLst/>
                <a:ea typeface="Calibri" panose="020F0502020204030204" pitchFamily="34" charset="0"/>
                <a:cs typeface="Times New Roman" panose="02020603050405020304" pitchFamily="18" charset="0"/>
              </a:rPr>
              <a:t>There are limitations in these data…</a:t>
            </a:r>
          </a:p>
          <a:p>
            <a:pPr marL="228600" indent="-228600">
              <a:lnSpc>
                <a:spcPct val="115000"/>
              </a:lnSpc>
              <a:spcAft>
                <a:spcPts val="1000"/>
              </a:spcAft>
              <a:buAutoNum type="arabicPeriod"/>
            </a:pPr>
            <a:r>
              <a:rPr lang="en-IE" sz="1200" dirty="0">
                <a:solidFill>
                  <a:srgbClr val="0C2950"/>
                </a:solidFill>
                <a:ea typeface="Calibri" panose="020F0502020204030204" pitchFamily="34" charset="0"/>
                <a:cs typeface="Times New Roman" panose="02020603050405020304" pitchFamily="18" charset="0"/>
              </a:rPr>
              <a:t>Reporting bias</a:t>
            </a:r>
          </a:p>
          <a:p>
            <a:pPr marL="171450" indent="-171450">
              <a:lnSpc>
                <a:spcPct val="115000"/>
              </a:lnSpc>
              <a:spcAft>
                <a:spcPts val="1000"/>
              </a:spcAft>
              <a:buFont typeface="Courier New" panose="02070309020205020404" pitchFamily="49" charset="0"/>
              <a:buChar char="o"/>
            </a:pPr>
            <a:r>
              <a:rPr lang="en-IE" sz="1200" dirty="0">
                <a:solidFill>
                  <a:schemeClr val="bg1">
                    <a:lumMod val="50000"/>
                  </a:schemeClr>
                </a:solidFill>
                <a:effectLst/>
                <a:ea typeface="Calibri" panose="020F0502020204030204" pitchFamily="34" charset="0"/>
                <a:cs typeface="Times New Roman" panose="02020603050405020304" pitchFamily="18" charset="0"/>
              </a:rPr>
              <a:t>Acute hospitals that have access to IIS/COVAX </a:t>
            </a:r>
            <a:r>
              <a:rPr lang="en-GB" sz="1200" dirty="0">
                <a:solidFill>
                  <a:schemeClr val="bg1">
                    <a:lumMod val="50000"/>
                  </a:schemeClr>
                </a:solidFill>
                <a:effectLst/>
                <a:ea typeface="Calibri" panose="020F0502020204030204" pitchFamily="34" charset="0"/>
                <a:cs typeface="Times New Roman" panose="02020603050405020304" pitchFamily="18" charset="0"/>
              </a:rPr>
              <a:t>dashboard/portal</a:t>
            </a:r>
            <a:r>
              <a:rPr lang="en-IE" sz="1200" dirty="0">
                <a:solidFill>
                  <a:schemeClr val="bg1">
                    <a:lumMod val="50000"/>
                  </a:schemeClr>
                </a:solidFill>
                <a:effectLst/>
                <a:ea typeface="Calibri" panose="020F0502020204030204" pitchFamily="34" charset="0"/>
                <a:cs typeface="Times New Roman" panose="02020603050405020304" pitchFamily="18" charset="0"/>
              </a:rPr>
              <a:t> for vaccination details of their staff or that maintain their own </a:t>
            </a:r>
            <a:r>
              <a:rPr lang="en-IE" sz="1200" dirty="0">
                <a:solidFill>
                  <a:schemeClr val="bg1">
                    <a:lumMod val="50000"/>
                  </a:schemeClr>
                </a:solidFill>
                <a:ea typeface="Calibri" panose="020F0502020204030204" pitchFamily="34" charset="0"/>
                <a:cs typeface="Times New Roman" panose="02020603050405020304" pitchFamily="18" charset="0"/>
              </a:rPr>
              <a:t>staff </a:t>
            </a:r>
            <a:r>
              <a:rPr lang="en-IE" sz="1200" dirty="0">
                <a:solidFill>
                  <a:schemeClr val="bg1">
                    <a:lumMod val="50000"/>
                  </a:schemeClr>
                </a:solidFill>
                <a:effectLst/>
                <a:ea typeface="Calibri" panose="020F0502020204030204" pitchFamily="34" charset="0"/>
                <a:cs typeface="Times New Roman" panose="02020603050405020304" pitchFamily="18" charset="0"/>
              </a:rPr>
              <a:t>vaccination records are more likely to submit </a:t>
            </a:r>
            <a:r>
              <a:rPr lang="en-IE" sz="1200">
                <a:solidFill>
                  <a:schemeClr val="bg1">
                    <a:lumMod val="50000"/>
                  </a:schemeClr>
                </a:solidFill>
                <a:effectLst/>
                <a:ea typeface="Calibri" panose="020F0502020204030204" pitchFamily="34" charset="0"/>
                <a:cs typeface="Times New Roman" panose="02020603050405020304" pitchFamily="18" charset="0"/>
              </a:rPr>
              <a:t>a complete </a:t>
            </a:r>
            <a:r>
              <a:rPr lang="en-IE" sz="1200" dirty="0">
                <a:solidFill>
                  <a:schemeClr val="bg1">
                    <a:lumMod val="50000"/>
                  </a:schemeClr>
                </a:solidFill>
                <a:effectLst/>
                <a:ea typeface="Calibri" panose="020F0502020204030204" pitchFamily="34" charset="0"/>
                <a:cs typeface="Times New Roman" panose="02020603050405020304" pitchFamily="18" charset="0"/>
              </a:rPr>
              <a:t>survey return. </a:t>
            </a:r>
          </a:p>
        </p:txBody>
      </p:sp>
      <p:sp>
        <p:nvSpPr>
          <p:cNvPr id="10" name="TextBox 9">
            <a:extLst>
              <a:ext uri="{FF2B5EF4-FFF2-40B4-BE49-F238E27FC236}">
                <a16:creationId xmlns:a16="http://schemas.microsoft.com/office/drawing/2014/main" id="{52EF2189-D150-3DE2-872C-DCD17D9B8B39}"/>
              </a:ext>
            </a:extLst>
          </p:cNvPr>
          <p:cNvSpPr txBox="1"/>
          <p:nvPr/>
        </p:nvSpPr>
        <p:spPr>
          <a:xfrm>
            <a:off x="8502550" y="804105"/>
            <a:ext cx="3294209" cy="4842095"/>
          </a:xfrm>
          <a:prstGeom prst="rect">
            <a:avLst/>
          </a:prstGeom>
          <a:noFill/>
        </p:spPr>
        <p:txBody>
          <a:bodyPr wrap="square">
            <a:spAutoFit/>
          </a:bodyPr>
          <a:lstStyle/>
          <a:p>
            <a:pPr>
              <a:lnSpc>
                <a:spcPct val="115000"/>
              </a:lnSpc>
              <a:spcAft>
                <a:spcPts val="1000"/>
              </a:spcAft>
            </a:pPr>
            <a:r>
              <a:rPr lang="en-IE" sz="1200" dirty="0">
                <a:solidFill>
                  <a:srgbClr val="0C2950"/>
                </a:solidFill>
                <a:latin typeface="Arial" panose="020B0604020202020204" pitchFamily="34" charset="0"/>
                <a:ea typeface="Calibri" panose="020F0502020204030204" pitchFamily="34" charset="0"/>
                <a:cs typeface="Times New Roman" panose="02020603050405020304" pitchFamily="18" charset="0"/>
              </a:rPr>
              <a:t>2 </a:t>
            </a:r>
            <a:r>
              <a:rPr lang="en-IE" sz="1200" dirty="0">
                <a:solidFill>
                  <a:srgbClr val="0C2950"/>
                </a:solidFill>
                <a:ea typeface="Calibri" panose="020F0502020204030204" pitchFamily="34" charset="0"/>
                <a:cs typeface="Times New Roman" panose="02020603050405020304" pitchFamily="18" charset="0"/>
              </a:rPr>
              <a:t>. Representation Bias</a:t>
            </a:r>
          </a:p>
          <a:p>
            <a:pPr marL="171450" indent="-171450">
              <a:lnSpc>
                <a:spcPct val="115000"/>
              </a:lnSpc>
              <a:spcAft>
                <a:spcPts val="1000"/>
              </a:spcAft>
              <a:buFont typeface="Courier New" panose="02070309020205020404" pitchFamily="49" charset="0"/>
              <a:buChar char="o"/>
            </a:pPr>
            <a:r>
              <a:rPr lang="en-IE" sz="1200" dirty="0">
                <a:solidFill>
                  <a:schemeClr val="bg1">
                    <a:lumMod val="50000"/>
                  </a:schemeClr>
                </a:solidFill>
                <a:ea typeface="Calibri" panose="020F0502020204030204" pitchFamily="34" charset="0"/>
                <a:cs typeface="Times New Roman" panose="02020603050405020304" pitchFamily="18" charset="0"/>
              </a:rPr>
              <a:t>Of the estimated 13 private hospitals, 7 participated in the latest survey, all 7 of which were unable to provide COVID-19 vaccine uptake returns for their staff.</a:t>
            </a:r>
          </a:p>
          <a:p>
            <a:pPr marL="171450" indent="-171450">
              <a:lnSpc>
                <a:spcPct val="115000"/>
              </a:lnSpc>
              <a:spcAft>
                <a:spcPts val="1000"/>
              </a:spcAft>
              <a:buFont typeface="Courier New" panose="02070309020205020404" pitchFamily="49" charset="0"/>
              <a:buChar char="o"/>
            </a:pPr>
            <a:r>
              <a:rPr lang="en-IE" sz="1200" dirty="0">
                <a:solidFill>
                  <a:schemeClr val="bg1">
                    <a:lumMod val="50000"/>
                  </a:schemeClr>
                </a:solidFill>
                <a:ea typeface="Calibri" panose="020F0502020204030204" pitchFamily="34" charset="0"/>
                <a:cs typeface="Times New Roman" panose="02020603050405020304" pitchFamily="18" charset="0"/>
              </a:rPr>
              <a:t>Private hospitals are not obliged to report their vaccine uptake reports, but for those who do not, it means that the nationwide vaccination coverage reporting of this survey is less complete than would otherwise be the case.</a:t>
            </a:r>
          </a:p>
          <a:p>
            <a:pPr marL="171450" indent="-171450">
              <a:lnSpc>
                <a:spcPct val="115000"/>
              </a:lnSpc>
              <a:spcAft>
                <a:spcPts val="1000"/>
              </a:spcAft>
              <a:buFont typeface="Courier New" panose="02070309020205020404" pitchFamily="49" charset="0"/>
              <a:buChar char="o"/>
            </a:pPr>
            <a:r>
              <a:rPr lang="en-IE" sz="1200" dirty="0">
                <a:solidFill>
                  <a:schemeClr val="bg1">
                    <a:lumMod val="50000"/>
                  </a:schemeClr>
                </a:solidFill>
                <a:ea typeface="Calibri" panose="020F0502020204030204" pitchFamily="34" charset="0"/>
                <a:cs typeface="Times New Roman" panose="02020603050405020304" pitchFamily="18" charset="0"/>
              </a:rPr>
              <a:t>The absence of reporting by any HSE hospital is unfortunate. In 2024-2025, three acute hospitals* did not submit complete returns, which means that a full compliment of responses from all public acute hospitals is again not reflected in the latest survey results.</a:t>
            </a:r>
          </a:p>
          <a:p>
            <a:pPr>
              <a:lnSpc>
                <a:spcPct val="115000"/>
              </a:lnSpc>
              <a:spcAft>
                <a:spcPts val="1000"/>
              </a:spcAft>
            </a:pPr>
            <a:r>
              <a:rPr lang="en-IE" sz="1200" dirty="0">
                <a:solidFill>
                  <a:schemeClr val="bg1">
                    <a:lumMod val="50000"/>
                  </a:schemeClr>
                </a:solidFill>
                <a:ea typeface="Calibri" panose="020F0502020204030204" pitchFamily="34" charset="0"/>
                <a:cs typeface="Times New Roman" panose="02020603050405020304" pitchFamily="18" charset="0"/>
              </a:rPr>
              <a:t>* see caveat on slide #7 regarding the </a:t>
            </a:r>
            <a:r>
              <a:rPr lang="en-GB" sz="1200" dirty="0">
                <a:solidFill>
                  <a:schemeClr val="bg1">
                    <a:lumMod val="50000"/>
                  </a:schemeClr>
                </a:solidFill>
                <a:ea typeface="Calibri" panose="020F0502020204030204" pitchFamily="34" charset="0"/>
                <a:cs typeface="Times New Roman" panose="02020603050405020304" pitchFamily="18" charset="0"/>
              </a:rPr>
              <a:t>National Children's Hospital Ireland (NCHI) </a:t>
            </a:r>
            <a:endParaRPr lang="en-IE" sz="1200" dirty="0">
              <a:solidFill>
                <a:schemeClr val="bg1">
                  <a:lumMod val="50000"/>
                </a:schemeClr>
              </a:solidFill>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9E15F12-BD96-FBC8-E48D-9D37C561F034}"/>
              </a:ext>
            </a:extLst>
          </p:cNvPr>
          <p:cNvSpPr txBox="1"/>
          <p:nvPr/>
        </p:nvSpPr>
        <p:spPr>
          <a:xfrm>
            <a:off x="4465355" y="2539224"/>
            <a:ext cx="3752256" cy="2121350"/>
          </a:xfrm>
          <a:prstGeom prst="rect">
            <a:avLst/>
          </a:prstGeom>
          <a:noFill/>
        </p:spPr>
        <p:txBody>
          <a:bodyPr wrap="square">
            <a:spAutoFit/>
          </a:bodyPr>
          <a:lstStyle/>
          <a:p>
            <a:pPr>
              <a:lnSpc>
                <a:spcPct val="115000"/>
              </a:lnSpc>
              <a:spcAft>
                <a:spcPts val="1000"/>
              </a:spcAft>
            </a:pPr>
            <a:r>
              <a:rPr lang="en-IE" sz="1200" dirty="0">
                <a:solidFill>
                  <a:srgbClr val="0C2950"/>
                </a:solidFill>
                <a:latin typeface="Arial" panose="020B0604020202020204" pitchFamily="34" charset="0"/>
                <a:ea typeface="Calibri" panose="020F0502020204030204" pitchFamily="34" charset="0"/>
                <a:cs typeface="Times New Roman" panose="02020603050405020304" pitchFamily="18" charset="0"/>
              </a:rPr>
              <a:t>3. Sources </a:t>
            </a:r>
            <a:r>
              <a:rPr lang="en-IE" sz="1200" dirty="0">
                <a:solidFill>
                  <a:srgbClr val="0C2950"/>
                </a:solidFill>
                <a:ea typeface="Calibri" panose="020F0502020204030204" pitchFamily="34" charset="0"/>
                <a:cs typeface="Times New Roman" panose="02020603050405020304" pitchFamily="18" charset="0"/>
              </a:rPr>
              <a:t>of Information-Limited access to </a:t>
            </a:r>
            <a:r>
              <a:rPr lang="en-GB" sz="1200" dirty="0">
                <a:solidFill>
                  <a:srgbClr val="0C2950"/>
                </a:solidFill>
                <a:ea typeface="Calibri" panose="020F0502020204030204" pitchFamily="34" charset="0"/>
                <a:cs typeface="Times New Roman" panose="02020603050405020304" pitchFamily="18" charset="0"/>
              </a:rPr>
              <a:t>IIS/COVAX portal or dashboard</a:t>
            </a:r>
            <a:endParaRPr lang="en-IE" sz="1200" dirty="0">
              <a:solidFill>
                <a:srgbClr val="0C2950"/>
              </a:solidFill>
              <a:ea typeface="Calibri" panose="020F0502020204030204" pitchFamily="34" charset="0"/>
              <a:cs typeface="Times New Roman" panose="02020603050405020304" pitchFamily="18" charset="0"/>
            </a:endParaRPr>
          </a:p>
          <a:p>
            <a:pPr marL="171450" indent="-171450">
              <a:lnSpc>
                <a:spcPct val="115000"/>
              </a:lnSpc>
              <a:spcAft>
                <a:spcPts val="1000"/>
              </a:spcAft>
              <a:buFont typeface="Courier New" panose="02070309020205020404" pitchFamily="49" charset="0"/>
              <a:buChar char="o"/>
            </a:pPr>
            <a:r>
              <a:rPr lang="en-GB" sz="1200" dirty="0">
                <a:solidFill>
                  <a:schemeClr val="bg1">
                    <a:lumMod val="50000"/>
                  </a:schemeClr>
                </a:solidFill>
                <a:effectLst/>
                <a:ea typeface="Calibri" panose="020F0502020204030204" pitchFamily="34" charset="0"/>
                <a:cs typeface="Times New Roman" panose="02020603050405020304" pitchFamily="18" charset="0"/>
              </a:rPr>
              <a:t>Only 25 of the 57 (43.9%) survey participating hospitals in 2024-2025 cited the HR office as the sole source of information for vaccinated staff counts by staff category, presumably because the quality of their own staff vaccination data sources was more accurate (or there was no other alternative available to them).</a:t>
            </a:r>
          </a:p>
        </p:txBody>
      </p:sp>
      <p:sp>
        <p:nvSpPr>
          <p:cNvPr id="9" name="TextBox 8">
            <a:extLst>
              <a:ext uri="{FF2B5EF4-FFF2-40B4-BE49-F238E27FC236}">
                <a16:creationId xmlns:a16="http://schemas.microsoft.com/office/drawing/2014/main" id="{A2783714-3A13-F703-9C70-F8F9C497C89E}"/>
              </a:ext>
            </a:extLst>
          </p:cNvPr>
          <p:cNvSpPr txBox="1"/>
          <p:nvPr/>
        </p:nvSpPr>
        <p:spPr>
          <a:xfrm>
            <a:off x="1481122" y="265513"/>
            <a:ext cx="2472655" cy="369332"/>
          </a:xfrm>
          <a:prstGeom prst="rect">
            <a:avLst/>
          </a:prstGeom>
          <a:noFill/>
        </p:spPr>
        <p:txBody>
          <a:bodyPr wrap="square">
            <a:spAutoFit/>
          </a:bodyPr>
          <a:lstStyle/>
          <a:p>
            <a:pPr marL="0">
              <a:spcAft>
                <a:spcPts val="900"/>
              </a:spcAft>
              <a:buFont typeface="Arial" panose="020B0604020202020204" pitchFamily="34" charset="0"/>
              <a:buChar char="​"/>
            </a:pPr>
            <a:r>
              <a:rPr lang="en-US" b="1" baseline="0" dirty="0">
                <a:solidFill>
                  <a:srgbClr val="0C2950"/>
                </a:solidFill>
              </a:rPr>
              <a:t>Caveats</a:t>
            </a:r>
            <a:endParaRPr lang="en-IE" sz="1800" b="1" baseline="0" dirty="0">
              <a:solidFill>
                <a:schemeClr val="tx1"/>
              </a:solidFill>
            </a:endParaRPr>
          </a:p>
        </p:txBody>
      </p:sp>
      <p:sp>
        <p:nvSpPr>
          <p:cNvPr id="11" name="TextBox 10">
            <a:extLst>
              <a:ext uri="{FF2B5EF4-FFF2-40B4-BE49-F238E27FC236}">
                <a16:creationId xmlns:a16="http://schemas.microsoft.com/office/drawing/2014/main" id="{761CC55C-D7A4-8972-60E3-92B11A39BE23}"/>
              </a:ext>
            </a:extLst>
          </p:cNvPr>
          <p:cNvSpPr txBox="1"/>
          <p:nvPr/>
        </p:nvSpPr>
        <p:spPr>
          <a:xfrm>
            <a:off x="4554392" y="5575750"/>
            <a:ext cx="3294209" cy="646331"/>
          </a:xfrm>
          <a:prstGeom prst="rect">
            <a:avLst/>
          </a:prstGeom>
          <a:noFill/>
        </p:spPr>
        <p:txBody>
          <a:bodyPr wrap="square">
            <a:spAutoFit/>
          </a:bodyPr>
          <a:lstStyle/>
          <a:p>
            <a:r>
              <a:rPr lang="en-GB" sz="1200" kern="100" dirty="0">
                <a:latin typeface="Aptos" panose="020B0004020202020204" pitchFamily="34" charset="0"/>
                <a:cs typeface="Times New Roman" panose="02020603050405020304" pitchFamily="18" charset="0"/>
              </a:rPr>
              <a:t>Note: IIS/COVAX= HSE Integrated Information Services (IIS) and COVAX Implementation system</a:t>
            </a:r>
            <a:endParaRPr lang="en-IE" sz="1200" dirty="0"/>
          </a:p>
        </p:txBody>
      </p:sp>
    </p:spTree>
    <p:extLst>
      <p:ext uri="{BB962C8B-B14F-4D97-AF65-F5344CB8AC3E}">
        <p14:creationId xmlns:p14="http://schemas.microsoft.com/office/powerpoint/2010/main" val="9186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E320E-320C-51E2-659F-1581037EF5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0EA822-93C5-BD35-ECAB-69F0EF2D7EFA}"/>
              </a:ext>
            </a:extLst>
          </p:cNvPr>
          <p:cNvSpPr/>
          <p:nvPr/>
        </p:nvSpPr>
        <p:spPr>
          <a:xfrm>
            <a:off x="-955" y="0"/>
            <a:ext cx="405786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725DDD9F-2055-28D8-4863-95AF7229119A}"/>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E576931-A92E-8EBA-6717-C24704B16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D732599B-D589-468F-8D93-FA941514C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20" name="TextBox 19">
            <a:extLst>
              <a:ext uri="{FF2B5EF4-FFF2-40B4-BE49-F238E27FC236}">
                <a16:creationId xmlns:a16="http://schemas.microsoft.com/office/drawing/2014/main" id="{C6C8D001-8D31-4FB4-7584-C85FFF7521F8}"/>
              </a:ext>
            </a:extLst>
          </p:cNvPr>
          <p:cNvSpPr txBox="1"/>
          <p:nvPr/>
        </p:nvSpPr>
        <p:spPr>
          <a:xfrm>
            <a:off x="156915" y="839233"/>
            <a:ext cx="3081401" cy="739690"/>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What are the key messages in this report?</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DF2978C-68A1-16F3-7608-0B987785EC28}"/>
              </a:ext>
            </a:extLst>
          </p:cNvPr>
          <p:cNvSpPr txBox="1"/>
          <p:nvPr/>
        </p:nvSpPr>
        <p:spPr>
          <a:xfrm>
            <a:off x="4056914" y="641299"/>
            <a:ext cx="4257443" cy="5254195"/>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Surveys on hospital-based health care workers (HCWs) uptake of the seasonal influenza vaccine have been conducted annually each winter season since 2011-2012</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Influenza vaccine uptake reached its peak among public hospital-based HCWs at 71.4% in 2020-2021</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 contrast, the uptake for public hospital-based HCWs in the latest 2024-2025 survey was 45.4%, an uptake difference of 26% since 2020-2021</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 2024-2025, the HSE Dublin and Midlands Hospitals reported the highest uptake at 49.0% and the lowest in the West and North West Hospitals at 34.5%</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The Dublin and South East Hospitals were the only region to show a slight increase in uptake since the previous season, going from 56.6% in 2023-2024 to 57.2% in 2024-2025</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Across all six categories of staff, uptake fell since the last season</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Typically, uptake among medical and dental staff is highest each season and in the 2024-2025 season it was no different and was apparent across all HSE regions</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Uptake was lowest among other patient and client care staff in the 2024-2025 season</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No visible link is discernible between staff compliment size and changes in uptake each season overall or among the different categories of staff</a:t>
            </a:r>
          </a:p>
        </p:txBody>
      </p:sp>
      <p:sp>
        <p:nvSpPr>
          <p:cNvPr id="7" name="TextBox 6">
            <a:extLst>
              <a:ext uri="{FF2B5EF4-FFF2-40B4-BE49-F238E27FC236}">
                <a16:creationId xmlns:a16="http://schemas.microsoft.com/office/drawing/2014/main" id="{5B025E39-7851-276A-E15B-D415B2F0D312}"/>
              </a:ext>
            </a:extLst>
          </p:cNvPr>
          <p:cNvSpPr txBox="1"/>
          <p:nvPr/>
        </p:nvSpPr>
        <p:spPr>
          <a:xfrm>
            <a:off x="156915" y="1856242"/>
            <a:ext cx="3899998" cy="4107728"/>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pPr marL="342900" indent="-342900">
              <a:buAutoNum type="arabicPeriod"/>
            </a:pPr>
            <a:r>
              <a:rPr lang="en-IE" sz="1400" dirty="0">
                <a:solidFill>
                  <a:schemeClr val="bg1"/>
                </a:solidFill>
              </a:rPr>
              <a:t>In this 2024-2025 season HCW-based survey, vaccine uptake was</a:t>
            </a:r>
            <a:endParaRPr lang="en-IE" sz="1400" strike="sngStrike" dirty="0">
              <a:solidFill>
                <a:srgbClr val="FF0000"/>
              </a:solidFill>
            </a:endParaRPr>
          </a:p>
          <a:p>
            <a:pPr marL="285750" indent="-285750">
              <a:buFont typeface="Arial" panose="020B0604020202020204" pitchFamily="34" charset="0"/>
              <a:buChar char="•"/>
            </a:pPr>
            <a:r>
              <a:rPr lang="en-IE" sz="1400" i="1" dirty="0">
                <a:solidFill>
                  <a:schemeClr val="bg1"/>
                </a:solidFill>
              </a:rPr>
              <a:t>  </a:t>
            </a:r>
            <a:r>
              <a:rPr lang="en-IE" sz="1400" i="1" dirty="0">
                <a:solidFill>
                  <a:srgbClr val="FFFF00"/>
                </a:solidFill>
              </a:rPr>
              <a:t>Public hospitals only</a:t>
            </a:r>
          </a:p>
          <a:p>
            <a:pPr marL="742950" lvl="1" indent="-285750">
              <a:buFont typeface="Arial" panose="020B0604020202020204" pitchFamily="34" charset="0"/>
              <a:buChar char="•"/>
            </a:pPr>
            <a:r>
              <a:rPr lang="en-IE" sz="1400" i="1" dirty="0">
                <a:solidFill>
                  <a:srgbClr val="FFFF00"/>
                </a:solidFill>
              </a:rPr>
              <a:t>45.4% for Seasonal influenza vaccine</a:t>
            </a:r>
          </a:p>
          <a:p>
            <a:pPr marL="742950" lvl="1" indent="-285750">
              <a:buFont typeface="Arial" panose="020B0604020202020204" pitchFamily="34" charset="0"/>
              <a:buChar char="•"/>
            </a:pPr>
            <a:r>
              <a:rPr lang="en-IE" sz="1400" i="1" dirty="0">
                <a:solidFill>
                  <a:srgbClr val="FFFF00"/>
                </a:solidFill>
              </a:rPr>
              <a:t>14.9% for COVID-19 vaccine</a:t>
            </a:r>
            <a:endParaRPr lang="en-IE" sz="1400" i="1" strike="sngStrike" dirty="0">
              <a:solidFill>
                <a:srgbClr val="FF0000"/>
              </a:solidFill>
            </a:endParaRPr>
          </a:p>
          <a:p>
            <a:pPr marL="285750" indent="-285750">
              <a:buFont typeface="Arial" panose="020B0604020202020204" pitchFamily="34" charset="0"/>
              <a:buChar char="•"/>
            </a:pPr>
            <a:r>
              <a:rPr lang="en-IE" sz="1400" i="1" dirty="0">
                <a:solidFill>
                  <a:srgbClr val="FFC000"/>
                </a:solidFill>
              </a:rPr>
              <a:t> Public and Private hospitals</a:t>
            </a:r>
          </a:p>
          <a:p>
            <a:pPr marL="742950" lvl="1" indent="-285750">
              <a:buFont typeface="Arial" panose="020B0604020202020204" pitchFamily="34" charset="0"/>
              <a:buChar char="•"/>
            </a:pPr>
            <a:r>
              <a:rPr lang="en-IE" sz="1400" i="1" dirty="0">
                <a:solidFill>
                  <a:srgbClr val="FFC000"/>
                </a:solidFill>
              </a:rPr>
              <a:t>44.5% for Influenza vaccine</a:t>
            </a:r>
          </a:p>
          <a:p>
            <a:pPr marL="742950" lvl="1" indent="-285750">
              <a:buFont typeface="Arial" panose="020B0604020202020204" pitchFamily="34" charset="0"/>
              <a:buChar char="•"/>
            </a:pPr>
            <a:r>
              <a:rPr lang="en-IE" sz="1400" i="1" dirty="0">
                <a:solidFill>
                  <a:srgbClr val="FFC000"/>
                </a:solidFill>
              </a:rPr>
              <a:t>13.7% for COVID-19 vaccine</a:t>
            </a:r>
          </a:p>
          <a:p>
            <a:pPr lvl="1"/>
            <a:endParaRPr lang="en-IE" sz="1400" i="1" dirty="0">
              <a:solidFill>
                <a:schemeClr val="bg1"/>
              </a:solidFill>
            </a:endParaRPr>
          </a:p>
          <a:p>
            <a:r>
              <a:rPr lang="en-IE" sz="1400" dirty="0">
                <a:solidFill>
                  <a:schemeClr val="bg1"/>
                </a:solidFill>
              </a:rPr>
              <a:t>2. A continuing downward trend in influenza vaccine uptake among HCWs since the 2021-2022 season was observed.</a:t>
            </a:r>
          </a:p>
          <a:p>
            <a:r>
              <a:rPr lang="en-IE" sz="1400" dirty="0">
                <a:solidFill>
                  <a:schemeClr val="bg1"/>
                </a:solidFill>
              </a:rPr>
              <a:t>3. </a:t>
            </a:r>
            <a:r>
              <a:rPr lang="en-GB" sz="1400" dirty="0">
                <a:solidFill>
                  <a:schemeClr val="bg1"/>
                </a:solidFill>
              </a:rPr>
              <a:t>Participation by public and private hospitals in the latest annual survey remains steady, but 15 hospitals  were not able to report on their staff COVID-19 vaccine uptake.</a:t>
            </a:r>
            <a:endParaRPr lang="en-IE" sz="1400" dirty="0">
              <a:solidFill>
                <a:schemeClr val="bg1"/>
              </a:solidFill>
            </a:endParaRPr>
          </a:p>
        </p:txBody>
      </p:sp>
      <p:pic>
        <p:nvPicPr>
          <p:cNvPr id="11" name="Graphic 10" descr="Immunity outline">
            <a:extLst>
              <a:ext uri="{FF2B5EF4-FFF2-40B4-BE49-F238E27FC236}">
                <a16:creationId xmlns:a16="http://schemas.microsoft.com/office/drawing/2014/main" id="{B50852F4-59EA-940B-1713-7F6933FA17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60502" y="185879"/>
            <a:ext cx="528596" cy="528596"/>
          </a:xfrm>
          <a:prstGeom prst="rect">
            <a:avLst/>
          </a:prstGeom>
        </p:spPr>
      </p:pic>
      <p:sp>
        <p:nvSpPr>
          <p:cNvPr id="13" name="TextBox 12">
            <a:extLst>
              <a:ext uri="{FF2B5EF4-FFF2-40B4-BE49-F238E27FC236}">
                <a16:creationId xmlns:a16="http://schemas.microsoft.com/office/drawing/2014/main" id="{DDED87F3-9321-7B2E-4F00-A7A5966899D4}"/>
              </a:ext>
            </a:extLst>
          </p:cNvPr>
          <p:cNvSpPr txBox="1"/>
          <p:nvPr/>
        </p:nvSpPr>
        <p:spPr>
          <a:xfrm>
            <a:off x="4789098" y="260895"/>
            <a:ext cx="3525259" cy="378565"/>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Seasonal influenza Vaccination </a:t>
            </a:r>
            <a:endParaRPr lang="en-IE" sz="1200" kern="100" dirty="0">
              <a:solidFill>
                <a:srgbClr val="0C2950"/>
              </a:solidFill>
              <a:latin typeface="Aptos" panose="020B0004020202020204" pitchFamily="34" charset="0"/>
              <a:cs typeface="Times New Roman" panose="02020603050405020304" pitchFamily="18" charset="0"/>
            </a:endParaRPr>
          </a:p>
        </p:txBody>
      </p:sp>
      <p:pic>
        <p:nvPicPr>
          <p:cNvPr id="15" name="Graphic 14" descr="Immunity outline">
            <a:extLst>
              <a:ext uri="{FF2B5EF4-FFF2-40B4-BE49-F238E27FC236}">
                <a16:creationId xmlns:a16="http://schemas.microsoft.com/office/drawing/2014/main" id="{BBD3B007-E2E2-017E-71D0-29F60FC4ED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83652" y="179179"/>
            <a:ext cx="528596" cy="528596"/>
          </a:xfrm>
          <a:prstGeom prst="rect">
            <a:avLst/>
          </a:prstGeom>
        </p:spPr>
      </p:pic>
      <p:sp>
        <p:nvSpPr>
          <p:cNvPr id="16" name="TextBox 15">
            <a:extLst>
              <a:ext uri="{FF2B5EF4-FFF2-40B4-BE49-F238E27FC236}">
                <a16:creationId xmlns:a16="http://schemas.microsoft.com/office/drawing/2014/main" id="{3AD4858B-DC57-9926-30F3-74FC755DE7FF}"/>
              </a:ext>
            </a:extLst>
          </p:cNvPr>
          <p:cNvSpPr txBox="1"/>
          <p:nvPr/>
        </p:nvSpPr>
        <p:spPr>
          <a:xfrm>
            <a:off x="8712248" y="260894"/>
            <a:ext cx="2755502" cy="378565"/>
          </a:xfrm>
          <a:prstGeom prst="rect">
            <a:avLst/>
          </a:prstGeom>
          <a:noFill/>
        </p:spPr>
        <p:txBody>
          <a:bodyPr wrap="square">
            <a:spAutoFit/>
          </a:bodyPr>
          <a:lstStyle/>
          <a:p>
            <a:pPr>
              <a:lnSpc>
                <a:spcPct val="107000"/>
              </a:lnSpc>
            </a:pPr>
            <a:r>
              <a:rPr lang="en-IE" b="1" kern="100" dirty="0">
                <a:solidFill>
                  <a:srgbClr val="0C2950"/>
                </a:solidFill>
                <a:latin typeface="Aptos" panose="020B0004020202020204" pitchFamily="34" charset="0"/>
                <a:cs typeface="Times New Roman" panose="02020603050405020304" pitchFamily="18" charset="0"/>
              </a:rPr>
              <a:t>COVID-19 Vaccination</a:t>
            </a:r>
            <a:endParaRPr lang="en-IE" sz="1800" b="1" kern="100" dirty="0">
              <a:solidFill>
                <a:srgbClr val="0C2950"/>
              </a:solidFill>
              <a:latin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E80BAA5-97CC-A763-6CC6-733A5AAA5D8B}"/>
              </a:ext>
            </a:extLst>
          </p:cNvPr>
          <p:cNvSpPr txBox="1"/>
          <p:nvPr/>
        </p:nvSpPr>
        <p:spPr>
          <a:xfrm>
            <a:off x="-956" y="6032446"/>
            <a:ext cx="4057869" cy="810671"/>
          </a:xfrm>
          <a:prstGeom prst="rect">
            <a:avLst/>
          </a:prstGeom>
          <a:noFill/>
        </p:spPr>
        <p:txBody>
          <a:bodyPr wrap="square">
            <a:spAutoFit/>
          </a:bodyPr>
          <a:lstStyle/>
          <a:p>
            <a:pPr>
              <a:lnSpc>
                <a:spcPct val="107000"/>
              </a:lnSpc>
            </a:pPr>
            <a:r>
              <a:rPr lang="en-GB" sz="11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Note:</a:t>
            </a:r>
          </a:p>
          <a:p>
            <a:pPr>
              <a:lnSpc>
                <a:spcPct val="107000"/>
              </a:lnSpc>
            </a:pPr>
            <a:r>
              <a:rPr lang="en-IE"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raw data </a:t>
            </a:r>
            <a:r>
              <a:rPr lang="en-IE" sz="11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used to develop the content of this report are available in both </a:t>
            </a:r>
            <a:r>
              <a:rPr lang="en-GB" sz="11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Appendix 1</a:t>
            </a:r>
            <a:r>
              <a:rPr lang="en-IE" sz="11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and in a link at the end of this power-point document</a:t>
            </a:r>
            <a:r>
              <a:rPr lang="en-GB"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C5D2FC8-10A9-F2E0-71AE-BBDB33C1627E}"/>
              </a:ext>
            </a:extLst>
          </p:cNvPr>
          <p:cNvSpPr txBox="1"/>
          <p:nvPr/>
        </p:nvSpPr>
        <p:spPr>
          <a:xfrm>
            <a:off x="8447951" y="639459"/>
            <a:ext cx="3658852" cy="3859583"/>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IE" sz="1100" kern="100" dirty="0">
                <a:latin typeface="Aptos" panose="020B0004020202020204" pitchFamily="34" charset="0"/>
                <a:cs typeface="Times New Roman" panose="02020603050405020304" pitchFamily="18" charset="0"/>
              </a:rPr>
              <a:t>The 2024-2025 survey marks the first time that the annual HPSC -based HCW survey begun monitoring of COVID-19 vaccine uptake</a:t>
            </a:r>
          </a:p>
          <a:p>
            <a:pPr marL="342900"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Whilst all 57 participating hospitals provided influenza vaccination data, 15 did not provide COVID-19 vaccination data</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This included all 8 of the 9 participating from the Dublin and North East region and all 7 of the participating hospitals</a:t>
            </a:r>
            <a:endParaRPr lang="en-IE" sz="1100" kern="100" dirty="0">
              <a:latin typeface="Aptos" panose="020B0004020202020204" pitchFamily="34" charset="0"/>
              <a:cs typeface="Times New Roman" panose="02020603050405020304" pitchFamily="18" charset="0"/>
            </a:endParaRPr>
          </a:p>
          <a:p>
            <a:pPr marL="342900" indent="-258763">
              <a:lnSpc>
                <a:spcPct val="107000"/>
              </a:lnSpc>
              <a:spcAft>
                <a:spcPts val="800"/>
              </a:spcAft>
              <a:buClr>
                <a:srgbClr val="002060"/>
              </a:buClr>
              <a:buFont typeface="Symbol" panose="05050102010706020507" pitchFamily="18" charset="2"/>
              <a:buChar char="+"/>
            </a:pPr>
            <a:r>
              <a:rPr lang="en-IE" sz="1100" kern="100" dirty="0">
                <a:latin typeface="Aptos" panose="020B0004020202020204" pitchFamily="34" charset="0"/>
                <a:cs typeface="Times New Roman" panose="02020603050405020304" pitchFamily="18" charset="0"/>
              </a:rPr>
              <a:t>Of the 42 public hospitals that reported COVID-19 vaccine uptake</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Compared to the influenza vaccine, uptake of the COVID-19 vaccine in public hospitals was relatively low at 14.9%</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Uptake in public hospitals was highest among medical and dental staff at 28.1% and lowest among other patient and client care staff at 8.5%</a:t>
            </a:r>
          </a:p>
        </p:txBody>
      </p:sp>
      <p:sp>
        <p:nvSpPr>
          <p:cNvPr id="6" name="TextBox 5">
            <a:extLst>
              <a:ext uri="{FF2B5EF4-FFF2-40B4-BE49-F238E27FC236}">
                <a16:creationId xmlns:a16="http://schemas.microsoft.com/office/drawing/2014/main" id="{3CEE05F4-009B-A10A-FE86-9108ED5E48AC}"/>
              </a:ext>
            </a:extLst>
          </p:cNvPr>
          <p:cNvSpPr txBox="1"/>
          <p:nvPr/>
        </p:nvSpPr>
        <p:spPr>
          <a:xfrm>
            <a:off x="1631460" y="281007"/>
            <a:ext cx="2027332" cy="369332"/>
          </a:xfrm>
          <a:prstGeom prst="rect">
            <a:avLst/>
          </a:prstGeom>
          <a:noFill/>
        </p:spPr>
        <p:txBody>
          <a:bodyPr wrap="square">
            <a:spAutoFit/>
          </a:bodyPr>
          <a:lstStyle/>
          <a:p>
            <a:pPr>
              <a:spcAft>
                <a:spcPts val="900"/>
              </a:spcAft>
              <a:buFont typeface="Arial" panose="020B0604020202020204" pitchFamily="34" charset="0"/>
              <a:buChar char="​"/>
            </a:pPr>
            <a:r>
              <a:rPr lang="en-GB" b="1" kern="100" dirty="0">
                <a:solidFill>
                  <a:schemeClr val="bg1"/>
                </a:solidFill>
                <a:latin typeface="Aptos" panose="020B0004020202020204" pitchFamily="34" charset="0"/>
                <a:cs typeface="Times New Roman" panose="02020603050405020304" pitchFamily="18" charset="0"/>
              </a:rPr>
              <a:t>Introduction</a:t>
            </a:r>
            <a:endParaRPr lang="en-IE" sz="1800" b="1" baseline="0" dirty="0">
              <a:solidFill>
                <a:schemeClr val="bg1"/>
              </a:solidFill>
            </a:endParaRPr>
          </a:p>
        </p:txBody>
      </p:sp>
    </p:spTree>
    <p:extLst>
      <p:ext uri="{BB962C8B-B14F-4D97-AF65-F5344CB8AC3E}">
        <p14:creationId xmlns:p14="http://schemas.microsoft.com/office/powerpoint/2010/main" val="30995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4FB2-0CAD-65F5-A033-68C6A8B124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77C42D-9927-F216-32E6-D5CE02CE9C4D}"/>
              </a:ext>
            </a:extLst>
          </p:cNvPr>
          <p:cNvSpPr/>
          <p:nvPr/>
        </p:nvSpPr>
        <p:spPr>
          <a:xfrm>
            <a:off x="-954" y="0"/>
            <a:ext cx="3733370"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B532A7EA-D8F4-0717-8635-D2102059123B}"/>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909B8B-5178-AD76-35C6-EBD06EF57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1277120A-8C48-B78E-DAA9-6DAC056A2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16" name="TextBox 15">
            <a:extLst>
              <a:ext uri="{FF2B5EF4-FFF2-40B4-BE49-F238E27FC236}">
                <a16:creationId xmlns:a16="http://schemas.microsoft.com/office/drawing/2014/main" id="{1D5F7FBB-796F-4D9D-47C0-D070EBEE8AB4}"/>
              </a:ext>
            </a:extLst>
          </p:cNvPr>
          <p:cNvSpPr txBox="1"/>
          <p:nvPr/>
        </p:nvSpPr>
        <p:spPr>
          <a:xfrm>
            <a:off x="4385694" y="267476"/>
            <a:ext cx="3561196" cy="1267655"/>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The continuing seasonal downward trend in HCW influenza vaccine uptake is a serious concern</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EFBEFA8-3784-BECE-6C11-60EE2398EEB0}"/>
              </a:ext>
            </a:extLst>
          </p:cNvPr>
          <p:cNvSpPr txBox="1"/>
          <p:nvPr/>
        </p:nvSpPr>
        <p:spPr>
          <a:xfrm>
            <a:off x="4209203" y="1533089"/>
            <a:ext cx="3561196" cy="4843505"/>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Between 2020-2021 and 2024-2025, uptake among all hospital-based HCWs fell from 71.0% (71.4 % among HSE hospitals) to 44.5% (45.4 % among HSE hospitals). </a:t>
            </a:r>
            <a:r>
              <a:rPr lang="en-IE" sz="1200" kern="100" dirty="0">
                <a:latin typeface="Aptos" panose="020B0004020202020204" pitchFamily="34" charset="0"/>
                <a:cs typeface="Times New Roman" panose="02020603050405020304" pitchFamily="18" charset="0"/>
              </a:rPr>
              <a:t>This marked decline has occurred despite a number of HSE initiatives and the allocation of considerable resources designed to arrest and reverse this worrying trend, including:</a:t>
            </a:r>
            <a:r>
              <a:rPr lang="en-IE" sz="1200" strike="sngStrike" kern="100" dirty="0">
                <a:latin typeface="Aptos" panose="020B0004020202020204" pitchFamily="34" charset="0"/>
                <a:cs typeface="Times New Roman" panose="02020603050405020304" pitchFamily="18" charset="0"/>
              </a:rPr>
              <a:t> </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On-going development and expansion of the Integrated Information Service (IIS)/COVAX influenza vaccination record system</a:t>
            </a:r>
            <a:endParaRPr lang="en-IE" sz="1200" kern="100" dirty="0">
              <a:latin typeface="Aptos" panose="020B0004020202020204" pitchFamily="34" charset="0"/>
              <a:cs typeface="Times New Roman" panose="02020603050405020304" pitchFamily="18" charset="0"/>
            </a:endParaRPr>
          </a:p>
          <a:p>
            <a:pPr marL="800100" lvl="1"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Review and updating of infectious disease infection and control guidelines</a:t>
            </a:r>
          </a:p>
          <a:p>
            <a:pPr marL="800100" lvl="1"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Improvements in the monitoring and surveillance of cases and outbreaks, including biostatistical modelling</a:t>
            </a:r>
          </a:p>
          <a:p>
            <a:pPr marL="800100" lvl="1"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Concerted social media and communications campaigns to promote the protective health benefits of vaccines</a:t>
            </a:r>
          </a:p>
        </p:txBody>
      </p:sp>
      <p:sp>
        <p:nvSpPr>
          <p:cNvPr id="12" name="TextBox 11">
            <a:extLst>
              <a:ext uri="{FF2B5EF4-FFF2-40B4-BE49-F238E27FC236}">
                <a16:creationId xmlns:a16="http://schemas.microsoft.com/office/drawing/2014/main" id="{EF529D04-2503-84F8-E104-10D12A7BBBBF}"/>
              </a:ext>
            </a:extLst>
          </p:cNvPr>
          <p:cNvSpPr txBox="1"/>
          <p:nvPr/>
        </p:nvSpPr>
        <p:spPr>
          <a:xfrm>
            <a:off x="8275670" y="267476"/>
            <a:ext cx="3561196" cy="1267655"/>
          </a:xfrm>
          <a:prstGeom prst="rect">
            <a:avLst/>
          </a:prstGeom>
          <a:noFill/>
        </p:spPr>
        <p:txBody>
          <a:bodyPr wrap="square">
            <a:spAutoFit/>
          </a:bodyPr>
          <a:lstStyle/>
          <a:p>
            <a:pPr>
              <a:lnSpc>
                <a:spcPct val="107000"/>
              </a:lnSpc>
            </a:pPr>
            <a:r>
              <a:rPr lang="en-GB" sz="1800" b="1" kern="100" dirty="0">
                <a:solidFill>
                  <a:srgbClr val="0C2950"/>
                </a:solidFill>
                <a:latin typeface="Aptos" panose="020B0004020202020204" pitchFamily="34" charset="0"/>
                <a:cs typeface="Times New Roman" panose="02020603050405020304" pitchFamily="18" charset="0"/>
              </a:rPr>
              <a:t>Other on-going issues contributing to under-reporting of influenza vaccine uptake by HCW place of work </a:t>
            </a:r>
          </a:p>
        </p:txBody>
      </p:sp>
      <p:sp>
        <p:nvSpPr>
          <p:cNvPr id="14" name="TextBox 13">
            <a:extLst>
              <a:ext uri="{FF2B5EF4-FFF2-40B4-BE49-F238E27FC236}">
                <a16:creationId xmlns:a16="http://schemas.microsoft.com/office/drawing/2014/main" id="{6555120A-D96B-4109-22A4-7539E306F390}"/>
              </a:ext>
            </a:extLst>
          </p:cNvPr>
          <p:cNvSpPr txBox="1"/>
          <p:nvPr/>
        </p:nvSpPr>
        <p:spPr>
          <a:xfrm>
            <a:off x="7946890" y="1533089"/>
            <a:ext cx="3940866" cy="3057375"/>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Local hospital managers using the COVAX system not being able to validate where staff were working and in what capacity (staff category) if they choose to get vaccinated elsewhere, in GP clinics or in pharmacies, for example.</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Local managers not having the means to query/correct inconsistencies and omissions on GP and pharmacy COVAX records.</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Training of vaccinators and administrators on the COVAX input systems being subject to significant turnover and a lack of consistency in relation to how HCW details are assigned to their correct place of work/vaccination and, to a lesser extent, their staff category type.</a:t>
            </a:r>
          </a:p>
        </p:txBody>
      </p:sp>
      <p:sp>
        <p:nvSpPr>
          <p:cNvPr id="4" name="TextBox 3">
            <a:extLst>
              <a:ext uri="{FF2B5EF4-FFF2-40B4-BE49-F238E27FC236}">
                <a16:creationId xmlns:a16="http://schemas.microsoft.com/office/drawing/2014/main" id="{94451D7A-F10A-7B75-27BD-E57ECC3854E8}"/>
              </a:ext>
            </a:extLst>
          </p:cNvPr>
          <p:cNvSpPr txBox="1"/>
          <p:nvPr/>
        </p:nvSpPr>
        <p:spPr>
          <a:xfrm>
            <a:off x="1613640" y="192582"/>
            <a:ext cx="2027332" cy="646331"/>
          </a:xfrm>
          <a:prstGeom prst="rect">
            <a:avLst/>
          </a:prstGeom>
          <a:noFill/>
        </p:spPr>
        <p:txBody>
          <a:bodyPr wrap="square">
            <a:spAutoFit/>
          </a:bodyPr>
          <a:lstStyle/>
          <a:p>
            <a:pPr marL="0">
              <a:spcAft>
                <a:spcPts val="900"/>
              </a:spcAft>
              <a:buFont typeface="Arial" panose="020B0604020202020204" pitchFamily="34" charset="0"/>
              <a:buChar char="​"/>
            </a:pPr>
            <a:r>
              <a:rPr lang="en-US" sz="1800" b="1" dirty="0">
                <a:solidFill>
                  <a:schemeClr val="bg1"/>
                </a:solidFill>
              </a:rPr>
              <a:t>General Conclusions</a:t>
            </a:r>
            <a:endParaRPr lang="en-IE" sz="1800" b="1" baseline="0" dirty="0">
              <a:solidFill>
                <a:schemeClr val="bg1"/>
              </a:solidFill>
            </a:endParaRPr>
          </a:p>
        </p:txBody>
      </p:sp>
      <p:sp>
        <p:nvSpPr>
          <p:cNvPr id="6" name="TextBox 5">
            <a:extLst>
              <a:ext uri="{FF2B5EF4-FFF2-40B4-BE49-F238E27FC236}">
                <a16:creationId xmlns:a16="http://schemas.microsoft.com/office/drawing/2014/main" id="{B613BE22-1BD1-FE8A-B69C-3A51AE3A6ABF}"/>
              </a:ext>
            </a:extLst>
          </p:cNvPr>
          <p:cNvSpPr txBox="1"/>
          <p:nvPr/>
        </p:nvSpPr>
        <p:spPr>
          <a:xfrm>
            <a:off x="0" y="776933"/>
            <a:ext cx="3640972" cy="1069011"/>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What can we interpret from the findings in this report about vaccination?</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CD3F0EB-0F21-704B-EED4-C16626FE0A7E}"/>
              </a:ext>
            </a:extLst>
          </p:cNvPr>
          <p:cNvSpPr txBox="1"/>
          <p:nvPr/>
        </p:nvSpPr>
        <p:spPr>
          <a:xfrm>
            <a:off x="-958" y="1845944"/>
            <a:ext cx="3641930" cy="5073055"/>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pPr marL="285750" indent="-285750">
              <a:buFont typeface="Arial" panose="020B0604020202020204" pitchFamily="34" charset="0"/>
              <a:buChar char="•"/>
            </a:pPr>
            <a:r>
              <a:rPr lang="en-IE" sz="1100" b="1" dirty="0">
                <a:solidFill>
                  <a:schemeClr val="bg1"/>
                </a:solidFill>
              </a:rPr>
              <a:t>Seasonal Influenza vaccine</a:t>
            </a:r>
          </a:p>
          <a:p>
            <a:pPr marL="285750" indent="-285750">
              <a:buFont typeface="Arial" panose="020B0604020202020204" pitchFamily="34" charset="0"/>
              <a:buChar char="•"/>
            </a:pPr>
            <a:r>
              <a:rPr lang="en-IE" sz="1100" dirty="0">
                <a:solidFill>
                  <a:schemeClr val="bg1"/>
                </a:solidFill>
              </a:rPr>
              <a:t>The recent decline in the uptake of the influenza vaccine continues among hospital–based HCWs.</a:t>
            </a:r>
          </a:p>
          <a:p>
            <a:pPr marL="285750" indent="-285750">
              <a:buFont typeface="Arial" panose="020B0604020202020204" pitchFamily="34" charset="0"/>
              <a:buChar char="•"/>
            </a:pPr>
            <a:r>
              <a:rPr lang="en-IE" sz="1100" dirty="0">
                <a:solidFill>
                  <a:schemeClr val="bg1"/>
                </a:solidFill>
              </a:rPr>
              <a:t>This decline was widespread in that it occurred across all hospital groups/regions, all types of staff and all categories of staff compliment sizes.</a:t>
            </a:r>
          </a:p>
          <a:p>
            <a:pPr marL="285750" indent="-285750">
              <a:buFont typeface="Arial" panose="020B0604020202020204" pitchFamily="34" charset="0"/>
              <a:buChar char="•"/>
            </a:pPr>
            <a:r>
              <a:rPr lang="en-GB" sz="1100" dirty="0">
                <a:solidFill>
                  <a:schemeClr val="bg1"/>
                </a:solidFill>
              </a:rPr>
              <a:t>Only 2% of hospitals exceeded the national influenza vaccine uptake target of 75% in the most recent 2024-2025 survey </a:t>
            </a:r>
          </a:p>
          <a:p>
            <a:pPr marL="285750" indent="-285750">
              <a:buFont typeface="Arial" panose="020B0604020202020204" pitchFamily="34" charset="0"/>
              <a:buChar char="•"/>
            </a:pPr>
            <a:r>
              <a:rPr lang="en-GB" sz="1100" dirty="0">
                <a:solidFill>
                  <a:schemeClr val="bg1"/>
                </a:solidFill>
              </a:rPr>
              <a:t>No hospital group/region reported an uptake that was significantly above (or below) the overall mean uptake.</a:t>
            </a:r>
          </a:p>
          <a:p>
            <a:pPr marL="285750" indent="-285750">
              <a:buFont typeface="Arial" panose="020B0604020202020204" pitchFamily="34" charset="0"/>
              <a:buChar char="•"/>
            </a:pPr>
            <a:r>
              <a:rPr lang="en-GB" sz="1100" b="1" dirty="0">
                <a:solidFill>
                  <a:schemeClr val="bg1"/>
                </a:solidFill>
              </a:rPr>
              <a:t>COVID-19 vaccine</a:t>
            </a:r>
          </a:p>
          <a:p>
            <a:pPr marL="285750" indent="-285750">
              <a:buFont typeface="Arial" panose="020B0604020202020204" pitchFamily="34" charset="0"/>
              <a:buChar char="•"/>
            </a:pPr>
            <a:r>
              <a:rPr lang="en-IE" sz="1100" dirty="0">
                <a:solidFill>
                  <a:schemeClr val="bg1"/>
                </a:solidFill>
              </a:rPr>
              <a:t>Overall, uptake was a third of that of seasonal influenza vaccine among HCWs.</a:t>
            </a:r>
          </a:p>
          <a:p>
            <a:pPr marL="285750" indent="-285750">
              <a:buFont typeface="Arial" panose="020B0604020202020204" pitchFamily="34" charset="0"/>
              <a:buChar char="•"/>
            </a:pPr>
            <a:r>
              <a:rPr lang="en-IE" sz="1100" dirty="0">
                <a:solidFill>
                  <a:schemeClr val="bg1"/>
                </a:solidFill>
              </a:rPr>
              <a:t>Even though both the COVID-19 and seasonal influenza vaccines were offered to HCWs, it appears that many chose not to avail of the COVID-19 vaccine, including those who opted to get the seasonal influenza vaccine.</a:t>
            </a:r>
          </a:p>
          <a:p>
            <a:pPr marL="285750" indent="-285750">
              <a:buFont typeface="Arial" panose="020B0604020202020204" pitchFamily="34" charset="0"/>
              <a:buChar char="•"/>
            </a:pPr>
            <a:r>
              <a:rPr lang="en-IE" sz="1100" dirty="0">
                <a:solidFill>
                  <a:schemeClr val="bg1"/>
                </a:solidFill>
              </a:rPr>
              <a:t>This low uptake was also observed among RCF-based HCWs  in the latest season too, see separate survey report on that.</a:t>
            </a:r>
          </a:p>
        </p:txBody>
      </p:sp>
    </p:spTree>
    <p:extLst>
      <p:ext uri="{BB962C8B-B14F-4D97-AF65-F5344CB8AC3E}">
        <p14:creationId xmlns:p14="http://schemas.microsoft.com/office/powerpoint/2010/main" val="30475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44084" y="0"/>
            <a:ext cx="3734935"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r>
              <a:rPr lang="en-IE" sz="1600" b="1" baseline="0" dirty="0">
                <a:solidFill>
                  <a:schemeClr val="tx1"/>
                </a:solidFill>
              </a:rPr>
              <a:t> </a:t>
            </a: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16" name="TextBox 15">
            <a:extLst>
              <a:ext uri="{FF2B5EF4-FFF2-40B4-BE49-F238E27FC236}">
                <a16:creationId xmlns:a16="http://schemas.microsoft.com/office/drawing/2014/main" id="{AC10647E-663F-3D28-EB3B-83C28ABEF1C3}"/>
              </a:ext>
            </a:extLst>
          </p:cNvPr>
          <p:cNvSpPr txBox="1"/>
          <p:nvPr/>
        </p:nvSpPr>
        <p:spPr>
          <a:xfrm>
            <a:off x="4385694" y="333156"/>
            <a:ext cx="3561196" cy="67492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Underlying factors that impact vaccine uptake</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B077CC8-FC69-2A4A-DC8A-14B287EDDC34}"/>
              </a:ext>
            </a:extLst>
          </p:cNvPr>
          <p:cNvSpPr txBox="1"/>
          <p:nvPr/>
        </p:nvSpPr>
        <p:spPr>
          <a:xfrm>
            <a:off x="4294657" y="1008084"/>
            <a:ext cx="3561196" cy="236192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The declining uptake among HCWs in hospitals over the past four seasons can partly be attributed to a range of technical, administrative and behavioural factors (see also slide #19).</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Bridging the gap between actual and reported uptake is an on-going technical challenge for any data collection process, but as long as it is undertaken consistently over time, the trends observed in this survey are likely to be genuine. </a:t>
            </a:r>
          </a:p>
        </p:txBody>
      </p:sp>
      <p:sp>
        <p:nvSpPr>
          <p:cNvPr id="12" name="TextBox 11">
            <a:extLst>
              <a:ext uri="{FF2B5EF4-FFF2-40B4-BE49-F238E27FC236}">
                <a16:creationId xmlns:a16="http://schemas.microsoft.com/office/drawing/2014/main" id="{F94AD5CE-DC9E-4C8C-EE91-CB882E283268}"/>
              </a:ext>
            </a:extLst>
          </p:cNvPr>
          <p:cNvSpPr txBox="1"/>
          <p:nvPr/>
        </p:nvSpPr>
        <p:spPr>
          <a:xfrm>
            <a:off x="8099178" y="333156"/>
            <a:ext cx="3804622" cy="674928"/>
          </a:xfrm>
          <a:prstGeom prst="rect">
            <a:avLst/>
          </a:prstGeom>
          <a:noFill/>
        </p:spPr>
        <p:txBody>
          <a:bodyPr wrap="square">
            <a:spAutoFit/>
          </a:bodyPr>
          <a:lstStyle/>
          <a:p>
            <a:pPr>
              <a:lnSpc>
                <a:spcPct val="107000"/>
              </a:lnSpc>
            </a:pPr>
            <a:r>
              <a:rPr lang="en-GB" sz="1800" b="1" kern="100" dirty="0">
                <a:solidFill>
                  <a:srgbClr val="0C2950"/>
                </a:solidFill>
                <a:latin typeface="Aptos" panose="020B0004020202020204" pitchFamily="34" charset="0"/>
                <a:cs typeface="Times New Roman" panose="02020603050405020304" pitchFamily="18" charset="0"/>
              </a:rPr>
              <a:t>Implications of low vaccine uptake among hospital-based HCWs</a:t>
            </a:r>
          </a:p>
        </p:txBody>
      </p:sp>
      <p:sp>
        <p:nvSpPr>
          <p:cNvPr id="14" name="TextBox 13">
            <a:extLst>
              <a:ext uri="{FF2B5EF4-FFF2-40B4-BE49-F238E27FC236}">
                <a16:creationId xmlns:a16="http://schemas.microsoft.com/office/drawing/2014/main" id="{12FBCC8C-C0FD-1570-358E-CAF25150ED7B}"/>
              </a:ext>
            </a:extLst>
          </p:cNvPr>
          <p:cNvSpPr txBox="1"/>
          <p:nvPr/>
        </p:nvSpPr>
        <p:spPr>
          <a:xfrm>
            <a:off x="7855853" y="1115604"/>
            <a:ext cx="3940866" cy="2954783"/>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Greater pressure on hospital services during the peak winter months arising from unvaccinated HCWs transmitting infection to each other and to their patients and, also, arising from staff who are absent from sick leave.</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For the forthcoming  2025/2026 vaccination season, the National Immunisation Advisory Committee (NIAC), in May 2025, recommended that HCWs who are ‘aged 60 years and above or those aged 18-59 years with medical conditions associated with a higher risk of COVID-19 hospitalisation, severe disease or death should continue to receive a COVID-19 vaccine once or twice each year as indicated by their underlying  condition’. </a:t>
            </a:r>
          </a:p>
        </p:txBody>
      </p:sp>
      <p:sp>
        <p:nvSpPr>
          <p:cNvPr id="4" name="TextBox 3">
            <a:extLst>
              <a:ext uri="{FF2B5EF4-FFF2-40B4-BE49-F238E27FC236}">
                <a16:creationId xmlns:a16="http://schemas.microsoft.com/office/drawing/2014/main" id="{79B0AC85-0107-8108-72B7-0D9DD30D7289}"/>
              </a:ext>
            </a:extLst>
          </p:cNvPr>
          <p:cNvSpPr txBox="1"/>
          <p:nvPr/>
        </p:nvSpPr>
        <p:spPr>
          <a:xfrm>
            <a:off x="1613640" y="192582"/>
            <a:ext cx="2002394"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A17C479-D962-82F3-DAF0-EC67B91F21F1}"/>
              </a:ext>
            </a:extLst>
          </p:cNvPr>
          <p:cNvSpPr txBox="1"/>
          <p:nvPr/>
        </p:nvSpPr>
        <p:spPr>
          <a:xfrm>
            <a:off x="-135121" y="1909371"/>
            <a:ext cx="3532910" cy="3875292"/>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pPr marL="285750" indent="-285750">
              <a:buFont typeface="Arial" panose="020B0604020202020204" pitchFamily="34" charset="0"/>
              <a:buChar char="•"/>
            </a:pPr>
            <a:r>
              <a:rPr lang="en-GB" sz="1400" dirty="0">
                <a:solidFill>
                  <a:schemeClr val="bg1"/>
                </a:solidFill>
              </a:rPr>
              <a:t>The continuing reduction in uptake of the seasonal influenza vaccine and the even lower uptake of the COVID-19 vaccine among hospital-based HCWs is disappointing despite the considerable resources and efforts that have been assigned to addressing the problem.</a:t>
            </a:r>
          </a:p>
          <a:p>
            <a:pPr marL="285750" indent="-285750">
              <a:buFont typeface="Arial" panose="020B0604020202020204" pitchFamily="34" charset="0"/>
              <a:buChar char="•"/>
            </a:pPr>
            <a:r>
              <a:rPr lang="en-GB" sz="1400" dirty="0">
                <a:solidFill>
                  <a:schemeClr val="bg1"/>
                </a:solidFill>
              </a:rPr>
              <a:t>The likelihood that the key performance target of 75% for seasonal influenza vaccine uptake will be reached in the next few seasons is low without a concerted public health effort, significant input of additional resources, including financial, and a turnaround in vaccine hesitancy by HCWs generally.</a:t>
            </a:r>
          </a:p>
        </p:txBody>
      </p:sp>
      <p:sp>
        <p:nvSpPr>
          <p:cNvPr id="7" name="TextBox 6">
            <a:extLst>
              <a:ext uri="{FF2B5EF4-FFF2-40B4-BE49-F238E27FC236}">
                <a16:creationId xmlns:a16="http://schemas.microsoft.com/office/drawing/2014/main" id="{D2FECB75-C90B-8B7B-ECE3-6D6517F2E625}"/>
              </a:ext>
            </a:extLst>
          </p:cNvPr>
          <p:cNvSpPr txBox="1"/>
          <p:nvPr/>
        </p:nvSpPr>
        <p:spPr>
          <a:xfrm>
            <a:off x="4331603" y="3574777"/>
            <a:ext cx="3561196" cy="67492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Local hospital operational activities </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ADD03DE-11D2-DF3D-A04D-DF2FBC8EB07C}"/>
              </a:ext>
            </a:extLst>
          </p:cNvPr>
          <p:cNvSpPr txBox="1"/>
          <p:nvPr/>
        </p:nvSpPr>
        <p:spPr>
          <a:xfrm>
            <a:off x="4385694" y="4357225"/>
            <a:ext cx="3470159" cy="1373838"/>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It is not entirely clear why acute hospitals don’t all offer to provide both the seasonal influenza and COVID-19 vaccines to their staff.</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This is particularly the case in relation to private hospitals.</a:t>
            </a:r>
          </a:p>
        </p:txBody>
      </p:sp>
      <p:sp>
        <p:nvSpPr>
          <p:cNvPr id="13" name="TextBox 12">
            <a:extLst>
              <a:ext uri="{FF2B5EF4-FFF2-40B4-BE49-F238E27FC236}">
                <a16:creationId xmlns:a16="http://schemas.microsoft.com/office/drawing/2014/main" id="{AEE1E292-D14B-57E1-34E6-FE740ABD7D6E}"/>
              </a:ext>
            </a:extLst>
          </p:cNvPr>
          <p:cNvSpPr txBox="1"/>
          <p:nvPr/>
        </p:nvSpPr>
        <p:spPr>
          <a:xfrm>
            <a:off x="8099178" y="4249705"/>
            <a:ext cx="3561196" cy="67492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Importance of HPSC vaccine uptake survey</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A0FD0E4-9C84-49F8-D96C-35F8D3677AE0}"/>
              </a:ext>
            </a:extLst>
          </p:cNvPr>
          <p:cNvSpPr txBox="1"/>
          <p:nvPr/>
        </p:nvSpPr>
        <p:spPr>
          <a:xfrm>
            <a:off x="8045688" y="5103951"/>
            <a:ext cx="3561196" cy="87600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The survey itself  fulfils a useful purpose as it provides a comprehensive profile of acute hospital HCW uptake that other  reports do not provide</a:t>
            </a:r>
          </a:p>
        </p:txBody>
      </p:sp>
      <p:sp>
        <p:nvSpPr>
          <p:cNvPr id="17" name="TextBox 16">
            <a:extLst>
              <a:ext uri="{FF2B5EF4-FFF2-40B4-BE49-F238E27FC236}">
                <a16:creationId xmlns:a16="http://schemas.microsoft.com/office/drawing/2014/main" id="{56BC0BFD-B23E-D377-7A4B-96D213FCA766}"/>
              </a:ext>
            </a:extLst>
          </p:cNvPr>
          <p:cNvSpPr txBox="1"/>
          <p:nvPr/>
        </p:nvSpPr>
        <p:spPr>
          <a:xfrm>
            <a:off x="-24938" y="868004"/>
            <a:ext cx="3640972" cy="1069011"/>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What can we interpret from the findings in this report about vaccination?</a:t>
            </a:r>
            <a:endParaRPr lang="en-IE" sz="2000" b="1" kern="100"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29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F6E5-CC98-DDD8-0843-6BC9AFAB12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BDA2B2-3991-32A9-2405-B6FABCB2D732}"/>
              </a:ext>
            </a:extLst>
          </p:cNvPr>
          <p:cNvSpPr/>
          <p:nvPr/>
        </p:nvSpPr>
        <p:spPr>
          <a:xfrm>
            <a:off x="-954" y="0"/>
            <a:ext cx="3702030"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4F3EB16A-9024-309D-54E4-AB31DF5A5457}"/>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C10C41B-0028-3B5D-B109-1CA751709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18DAA6FA-5EF4-CB01-844F-46C54266E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16" name="TextBox 15">
            <a:extLst>
              <a:ext uri="{FF2B5EF4-FFF2-40B4-BE49-F238E27FC236}">
                <a16:creationId xmlns:a16="http://schemas.microsoft.com/office/drawing/2014/main" id="{57F7790E-F912-7D6C-7803-B9E315D3EA95}"/>
              </a:ext>
            </a:extLst>
          </p:cNvPr>
          <p:cNvSpPr txBox="1"/>
          <p:nvPr/>
        </p:nvSpPr>
        <p:spPr>
          <a:xfrm>
            <a:off x="8023182" y="83195"/>
            <a:ext cx="4225155" cy="67492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Addressing data reporting/validation concerns</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A73EBDC-2078-3DC2-98F0-6F03525AFB46}"/>
              </a:ext>
            </a:extLst>
          </p:cNvPr>
          <p:cNvSpPr txBox="1"/>
          <p:nvPr/>
        </p:nvSpPr>
        <p:spPr>
          <a:xfrm>
            <a:off x="1613640" y="192582"/>
            <a:ext cx="1977458"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36516D-246A-9D83-9809-C77409702844}"/>
              </a:ext>
            </a:extLst>
          </p:cNvPr>
          <p:cNvSpPr txBox="1"/>
          <p:nvPr/>
        </p:nvSpPr>
        <p:spPr>
          <a:xfrm>
            <a:off x="151334" y="912382"/>
            <a:ext cx="3549742" cy="410369"/>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Recommendations</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F33E78-BFC4-85F0-0E9A-316C7F7B6A2F}"/>
              </a:ext>
            </a:extLst>
          </p:cNvPr>
          <p:cNvSpPr txBox="1"/>
          <p:nvPr/>
        </p:nvSpPr>
        <p:spPr>
          <a:xfrm>
            <a:off x="4174342" y="990698"/>
            <a:ext cx="3561196" cy="283154"/>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endParaRPr lang="en-GB" sz="1200" kern="100" dirty="0">
              <a:latin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7C8C5C-D599-7D01-F412-2F314FCAC885}"/>
              </a:ext>
            </a:extLst>
          </p:cNvPr>
          <p:cNvSpPr txBox="1"/>
          <p:nvPr/>
        </p:nvSpPr>
        <p:spPr>
          <a:xfrm>
            <a:off x="8002039" y="835121"/>
            <a:ext cx="4086198" cy="444826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Need for data providers to access one single source of information, rather than a range of different data sources, in order to compile an accurate set of staff uptake figures that can then be reported.</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Need for agreement among data providers that denominator values (eligible staff counts) are taken from the same point in time, for example, either from the beginning of the winter vaccination campaign or at the end of it.</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Need for greater consistency with which HCW job titles are assigned by data providers to their correct HSE official category of staff .</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Need to identify the reasons why some data providers are unable to report on COVID-19 vaccination uptake or why some were unable or unwilling to participate in the survey at all, particularly private hospitals. </a:t>
            </a:r>
          </a:p>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Need for the IIS/COVAX portal/dashboards to capture different staff types details by all six official HSE categories, including ‘other patent and client care, which is currently not the case.</a:t>
            </a:r>
          </a:p>
        </p:txBody>
      </p:sp>
      <p:sp>
        <p:nvSpPr>
          <p:cNvPr id="10" name="TextBox 9">
            <a:extLst>
              <a:ext uri="{FF2B5EF4-FFF2-40B4-BE49-F238E27FC236}">
                <a16:creationId xmlns:a16="http://schemas.microsoft.com/office/drawing/2014/main" id="{597138BF-5025-1AA6-AF85-3D41F1300702}"/>
              </a:ext>
            </a:extLst>
          </p:cNvPr>
          <p:cNvSpPr txBox="1"/>
          <p:nvPr/>
        </p:nvSpPr>
        <p:spPr>
          <a:xfrm>
            <a:off x="4056914" y="63876"/>
            <a:ext cx="3966268" cy="1267655"/>
          </a:xfrm>
          <a:prstGeom prst="rect">
            <a:avLst/>
          </a:prstGeom>
          <a:noFill/>
        </p:spPr>
        <p:txBody>
          <a:bodyPr wrap="square">
            <a:spAutoFit/>
          </a:bodyPr>
          <a:lstStyle/>
          <a:p>
            <a:pPr>
              <a:lnSpc>
                <a:spcPct val="107000"/>
              </a:lnSpc>
            </a:pPr>
            <a:r>
              <a:rPr lang="en-IE" b="1" kern="100" dirty="0">
                <a:solidFill>
                  <a:srgbClr val="0C2950"/>
                </a:solidFill>
                <a:latin typeface="Aptos" panose="020B0004020202020204" pitchFamily="34" charset="0"/>
                <a:cs typeface="Times New Roman" panose="02020603050405020304" pitchFamily="18" charset="0"/>
              </a:rPr>
              <a:t>Increasing hospital survey participation/reporting and their access to the IIS/COVAX portal/vaccination dashboards</a:t>
            </a: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F391D6D-3A59-2EF9-EC3A-1734AB16B4E9}"/>
              </a:ext>
            </a:extLst>
          </p:cNvPr>
          <p:cNvSpPr txBox="1"/>
          <p:nvPr/>
        </p:nvSpPr>
        <p:spPr>
          <a:xfrm>
            <a:off x="4069549" y="1389210"/>
            <a:ext cx="3977508" cy="2464521"/>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In order to minimise reporting and representation bias in future surveys and improve vaccination coverage</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All private hospitals need to be encouraged to report their HCW vaccination figures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Access to IIS/COVAX resources should be granted to all hospitals, including private ones, in relation to their staff seasonal influenza and COVID-19 vaccination uptake counts, regardless of whether the hospitals themselves conduct clinics or not </a:t>
            </a:r>
          </a:p>
        </p:txBody>
      </p:sp>
      <p:sp>
        <p:nvSpPr>
          <p:cNvPr id="13" name="TextBox 12">
            <a:extLst>
              <a:ext uri="{FF2B5EF4-FFF2-40B4-BE49-F238E27FC236}">
                <a16:creationId xmlns:a16="http://schemas.microsoft.com/office/drawing/2014/main" id="{CD1B4DD4-A9AA-0E32-5CC2-1E518A32DC15}"/>
              </a:ext>
            </a:extLst>
          </p:cNvPr>
          <p:cNvSpPr txBox="1"/>
          <p:nvPr/>
        </p:nvSpPr>
        <p:spPr>
          <a:xfrm>
            <a:off x="4174342" y="4001582"/>
            <a:ext cx="4189961" cy="873765"/>
          </a:xfrm>
          <a:prstGeom prst="rect">
            <a:avLst/>
          </a:prstGeom>
          <a:noFill/>
        </p:spPr>
        <p:txBody>
          <a:bodyPr wrap="square">
            <a:spAutoFit/>
          </a:bodyPr>
          <a:lstStyle/>
          <a:p>
            <a:pPr>
              <a:lnSpc>
                <a:spcPct val="107000"/>
              </a:lnSpc>
            </a:pPr>
            <a:r>
              <a:rPr lang="en-IE" sz="1600" b="1" kern="100" dirty="0">
                <a:solidFill>
                  <a:srgbClr val="0C2950"/>
                </a:solidFill>
                <a:latin typeface="Aptos" panose="020B0004020202020204" pitchFamily="34" charset="0"/>
                <a:cs typeface="Times New Roman" panose="02020603050405020304" pitchFamily="18" charset="0"/>
              </a:rPr>
              <a:t>Role of Research </a:t>
            </a:r>
            <a:r>
              <a:rPr lang="en-GB" sz="1600" b="1" kern="100" dirty="0">
                <a:solidFill>
                  <a:srgbClr val="0C2950"/>
                </a:solidFill>
                <a:latin typeface="Aptos" panose="020B0004020202020204" pitchFamily="34" charset="0"/>
                <a:cs typeface="Times New Roman" panose="02020603050405020304" pitchFamily="18" charset="0"/>
              </a:rPr>
              <a:t>help gain insights that can guide more effective public health strategies</a:t>
            </a:r>
            <a:endParaRPr lang="en-IE" sz="1600" kern="100" dirty="0">
              <a:solidFill>
                <a:srgbClr val="0C2950"/>
              </a:solidFill>
              <a:latin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1F682EB-E102-A07C-A336-413CECB5EC01}"/>
              </a:ext>
            </a:extLst>
          </p:cNvPr>
          <p:cNvSpPr txBox="1"/>
          <p:nvPr/>
        </p:nvSpPr>
        <p:spPr>
          <a:xfrm>
            <a:off x="3967576" y="4903064"/>
            <a:ext cx="4144943" cy="87600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There is a need for a more in-depth understanding of the personal, cultural, and contextual factors influencing HCWs' vaccination decisions and underlying barriers to vaccination</a:t>
            </a:r>
          </a:p>
        </p:txBody>
      </p:sp>
      <p:sp>
        <p:nvSpPr>
          <p:cNvPr id="17" name="TextBox 16">
            <a:extLst>
              <a:ext uri="{FF2B5EF4-FFF2-40B4-BE49-F238E27FC236}">
                <a16:creationId xmlns:a16="http://schemas.microsoft.com/office/drawing/2014/main" id="{4E570D5B-2CBB-0BC5-0CDD-48114988FCFE}"/>
              </a:ext>
            </a:extLst>
          </p:cNvPr>
          <p:cNvSpPr txBox="1"/>
          <p:nvPr/>
        </p:nvSpPr>
        <p:spPr>
          <a:xfrm>
            <a:off x="0" y="1364017"/>
            <a:ext cx="3591098" cy="3046090"/>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pPr marL="285750" indent="-285750">
              <a:buFont typeface="Arial" panose="020B0604020202020204" pitchFamily="34" charset="0"/>
              <a:buChar char="•"/>
            </a:pPr>
            <a:r>
              <a:rPr lang="en-IE" sz="1600" dirty="0">
                <a:solidFill>
                  <a:schemeClr val="bg1"/>
                </a:solidFill>
              </a:rPr>
              <a:t>Increasing hospital survey participation/reporting and their access to the IIS/COVAX portal/vaccination dashboards</a:t>
            </a:r>
          </a:p>
          <a:p>
            <a:pPr marL="285750" indent="-285750">
              <a:buFont typeface="Arial" panose="020B0604020202020204" pitchFamily="34" charset="0"/>
              <a:buChar char="•"/>
            </a:pPr>
            <a:r>
              <a:rPr lang="en-IE" sz="1600" dirty="0">
                <a:solidFill>
                  <a:schemeClr val="bg1"/>
                </a:solidFill>
              </a:rPr>
              <a:t>Address data reporting/validation concerns</a:t>
            </a:r>
          </a:p>
          <a:p>
            <a:pPr marL="285750" indent="-285750">
              <a:buFont typeface="Arial" panose="020B0604020202020204" pitchFamily="34" charset="0"/>
              <a:buChar char="•"/>
            </a:pPr>
            <a:r>
              <a:rPr lang="en-IE" sz="1600" dirty="0">
                <a:solidFill>
                  <a:schemeClr val="bg1"/>
                </a:solidFill>
              </a:rPr>
              <a:t>Research </a:t>
            </a:r>
            <a:r>
              <a:rPr lang="en-GB" sz="1600" dirty="0">
                <a:solidFill>
                  <a:schemeClr val="bg1"/>
                </a:solidFill>
              </a:rPr>
              <a:t>to guide more effective public health strategies</a:t>
            </a:r>
            <a:endParaRPr lang="en-IE" sz="1600" dirty="0">
              <a:solidFill>
                <a:schemeClr val="bg1"/>
              </a:solidFill>
            </a:endParaRPr>
          </a:p>
          <a:p>
            <a:pPr marL="285750" indent="-285750">
              <a:buFont typeface="Arial" panose="020B0604020202020204" pitchFamily="34" charset="0"/>
              <a:buChar char="•"/>
            </a:pPr>
            <a:endParaRPr lang="en-IE" sz="1100" dirty="0">
              <a:solidFill>
                <a:srgbClr val="0C2950"/>
              </a:solidFill>
            </a:endParaRPr>
          </a:p>
          <a:p>
            <a:pPr marL="285750" indent="-285750">
              <a:buFont typeface="Arial" panose="020B0604020202020204" pitchFamily="34" charset="0"/>
              <a:buChar char="•"/>
            </a:pPr>
            <a:endParaRPr lang="en-GB" sz="1600" dirty="0">
              <a:solidFill>
                <a:srgbClr val="00B0F0"/>
              </a:solidFill>
            </a:endParaRPr>
          </a:p>
        </p:txBody>
      </p:sp>
    </p:spTree>
    <p:extLst>
      <p:ext uri="{BB962C8B-B14F-4D97-AF65-F5344CB8AC3E}">
        <p14:creationId xmlns:p14="http://schemas.microsoft.com/office/powerpoint/2010/main" val="23393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9EF5D-493A-77AE-2360-F5C0D7D7F8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29E3CE-FE29-A566-5093-E53D677A9051}"/>
              </a:ext>
            </a:extLst>
          </p:cNvPr>
          <p:cNvSpPr/>
          <p:nvPr/>
        </p:nvSpPr>
        <p:spPr>
          <a:xfrm>
            <a:off x="-955" y="0"/>
            <a:ext cx="370011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9CB2F540-4AE0-3E30-2990-06AF9096CC26}"/>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22C656-7E66-FA43-8F3E-AF18A70C8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5E214643-8483-9C52-8048-DD5E4E0E8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4" name="TextBox 3">
            <a:extLst>
              <a:ext uri="{FF2B5EF4-FFF2-40B4-BE49-F238E27FC236}">
                <a16:creationId xmlns:a16="http://schemas.microsoft.com/office/drawing/2014/main" id="{9220B20C-9DA6-6FAC-9C6A-8EC14F9C0E1E}"/>
              </a:ext>
            </a:extLst>
          </p:cNvPr>
          <p:cNvSpPr txBox="1"/>
          <p:nvPr/>
        </p:nvSpPr>
        <p:spPr>
          <a:xfrm>
            <a:off x="1613640" y="192582"/>
            <a:ext cx="2066349"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8994CE-39ED-09CA-166B-E2D51B41D548}"/>
              </a:ext>
            </a:extLst>
          </p:cNvPr>
          <p:cNvSpPr txBox="1"/>
          <p:nvPr/>
        </p:nvSpPr>
        <p:spPr>
          <a:xfrm>
            <a:off x="205044" y="857300"/>
            <a:ext cx="3494120" cy="739690"/>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Promoting Vaccination Uptake among HCWs</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FF4B73-E953-FA8D-789E-2C9FB0D5C6B5}"/>
              </a:ext>
            </a:extLst>
          </p:cNvPr>
          <p:cNvSpPr txBox="1"/>
          <p:nvPr/>
        </p:nvSpPr>
        <p:spPr>
          <a:xfrm>
            <a:off x="3717380" y="350716"/>
            <a:ext cx="3971893" cy="614148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1: Access solutions/Removing barriers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Expanding local and on-site access in order to make it easier for staff to avail of vaccination services</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Mobile vaccination units</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Externed period/hours of clinics including for those working shifts</a:t>
            </a:r>
          </a:p>
          <a:p>
            <a:pPr marL="1714500" lvl="3"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Start clinic early to facilitate night duty staff</a:t>
            </a:r>
          </a:p>
          <a:p>
            <a:pPr marL="1714500" lvl="3"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Extra clinics to facilitate shift worker days</a:t>
            </a:r>
          </a:p>
          <a:p>
            <a:pPr marL="1257300" lvl="2" indent="-258763">
              <a:lnSpc>
                <a:spcPct val="107000"/>
              </a:lnSpc>
              <a:spcAft>
                <a:spcPts val="800"/>
              </a:spcAft>
              <a:buClr>
                <a:srgbClr val="002060"/>
              </a:buClr>
              <a:buFont typeface="Symbol" panose="05050102010706020507" pitchFamily="18" charset="2"/>
              <a:buChar char="+"/>
            </a:pPr>
            <a:r>
              <a:rPr lang="en-IE" sz="1100" dirty="0"/>
              <a:t>Consider mass vaccination days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Bring vaccinations to staff in clearly defined locations such as </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Delivering vaccines ward-to-ward via mobile trollies</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Vaccinating at routine multidisciplinary meetings, during ward rounds, during outpatient clinics or other meetings</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Vaccinating of staff in common areas and high-traffic areas for example, inside front door or outside canteen</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Integrating vaccination opportunities into handovers/shift changes</a:t>
            </a:r>
          </a:p>
          <a:p>
            <a:pPr marL="541337" lvl="1">
              <a:lnSpc>
                <a:spcPct val="107000"/>
              </a:lnSpc>
              <a:spcAft>
                <a:spcPts val="800"/>
              </a:spcAft>
              <a:buClr>
                <a:srgbClr val="002060"/>
              </a:buClr>
            </a:pPr>
            <a:endParaRPr lang="en-GB" sz="1200" kern="100" dirty="0">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240529-7F56-7443-2894-6FBFD47ADBC4}"/>
              </a:ext>
            </a:extLst>
          </p:cNvPr>
          <p:cNvSpPr txBox="1"/>
          <p:nvPr/>
        </p:nvSpPr>
        <p:spPr>
          <a:xfrm>
            <a:off x="-19171" y="1659487"/>
            <a:ext cx="3699164" cy="5130700"/>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pPr marL="285750" indent="-285750">
              <a:buFont typeface="Arial" panose="020B0604020202020204" pitchFamily="34" charset="0"/>
              <a:buChar char="•"/>
            </a:pPr>
            <a:r>
              <a:rPr lang="en-GB" dirty="0">
                <a:solidFill>
                  <a:schemeClr val="bg1"/>
                </a:solidFill>
              </a:rPr>
              <a:t>A multi-faceted and evidence-based approach to HCW vaccination promotion requires engagement, planning, and resources tailored locally to the needs of different professional groups in a variety of clinical settings.</a:t>
            </a:r>
          </a:p>
          <a:p>
            <a:pPr marL="285750" indent="-285750">
              <a:buFont typeface="Arial" panose="020B0604020202020204" pitchFamily="34" charset="0"/>
              <a:buChar char="•"/>
            </a:pPr>
            <a:r>
              <a:rPr lang="en-GB" dirty="0">
                <a:solidFill>
                  <a:schemeClr val="bg1"/>
                </a:solidFill>
              </a:rPr>
              <a:t>Details on nine key priority areas of focus were identified and kindly shared by the </a:t>
            </a:r>
            <a:r>
              <a:rPr lang="en-GB" u="sng" dirty="0">
                <a:solidFill>
                  <a:schemeClr val="bg1"/>
                </a:solidFill>
              </a:rPr>
              <a:t>National Immunisation Office</a:t>
            </a:r>
            <a:r>
              <a:rPr lang="en-GB" dirty="0">
                <a:solidFill>
                  <a:schemeClr val="bg1"/>
                </a:solidFill>
              </a:rPr>
              <a:t> and are presented here.</a:t>
            </a:r>
          </a:p>
          <a:p>
            <a:pPr marL="285750" indent="-285750">
              <a:buFont typeface="Arial" panose="020B0604020202020204" pitchFamily="34" charset="0"/>
              <a:buChar char="•"/>
            </a:pPr>
            <a:r>
              <a:rPr lang="en-GB" sz="1000" dirty="0">
                <a:solidFill>
                  <a:schemeClr val="bg1"/>
                </a:solidFill>
              </a:rPr>
              <a:t>More details on these are available in a systematic review of strategies used to improve vaccine uptake among healthcare providers by R. de Koning </a:t>
            </a:r>
            <a:r>
              <a:rPr lang="en-GB" sz="1000" i="1" dirty="0">
                <a:solidFill>
                  <a:schemeClr val="bg1"/>
                </a:solidFill>
              </a:rPr>
              <a:t>et al. </a:t>
            </a:r>
            <a:r>
              <a:rPr lang="en-GB" sz="1000" dirty="0">
                <a:solidFill>
                  <a:schemeClr val="bg1"/>
                </a:solidFill>
              </a:rPr>
              <a:t>Vaccine: Volume 19, August 2024,100519. </a:t>
            </a:r>
            <a:r>
              <a:rPr lang="en-GB" sz="1000" dirty="0">
                <a:solidFill>
                  <a:srgbClr val="00B0F0"/>
                </a:solidFill>
                <a:hlinkClick r:id="rId5">
                  <a:extLst>
                    <a:ext uri="{A12FA001-AC4F-418D-AE19-62706E023703}">
                      <ahyp:hlinkClr xmlns:ahyp="http://schemas.microsoft.com/office/drawing/2018/hyperlinkcolor" val="tx"/>
                    </a:ext>
                  </a:extLst>
                </a:hlinkClick>
              </a:rPr>
              <a:t>https://doi.org/101016/j.jvacx.2024.100519</a:t>
            </a:r>
            <a:endParaRPr lang="en-GB" sz="1000" dirty="0">
              <a:solidFill>
                <a:srgbClr val="00B0F0"/>
              </a:solidFill>
            </a:endParaRPr>
          </a:p>
          <a:p>
            <a:pPr marL="285750" indent="-285750">
              <a:buFont typeface="Arial" panose="020B0604020202020204" pitchFamily="34" charset="0"/>
              <a:buChar char="•"/>
            </a:pPr>
            <a:r>
              <a:rPr lang="en-GB" sz="1000" dirty="0">
                <a:solidFill>
                  <a:schemeClr val="bg1"/>
                </a:solidFill>
              </a:rPr>
              <a:t>Additional details are also included from a recent focus group analyses on improving influenza vaccine uptake among HCWs conducted by Melanie Barnes, Dr. Breda Cosgrove and colleagues in </a:t>
            </a:r>
            <a:r>
              <a:rPr lang="en-GB" sz="1000" u="sng" dirty="0">
                <a:solidFill>
                  <a:schemeClr val="bg1"/>
                </a:solidFill>
              </a:rPr>
              <a:t>HSE Mid West Public Health</a:t>
            </a:r>
            <a:r>
              <a:rPr lang="en-GB" sz="1000" dirty="0">
                <a:solidFill>
                  <a:schemeClr val="bg1"/>
                </a:solidFill>
              </a:rPr>
              <a:t>.</a:t>
            </a:r>
          </a:p>
          <a:p>
            <a:pPr marL="285750" indent="-285750">
              <a:buFont typeface="Arial" panose="020B0604020202020204" pitchFamily="34" charset="0"/>
              <a:buChar char="•"/>
            </a:pPr>
            <a:r>
              <a:rPr lang="en-GB" sz="1000" dirty="0">
                <a:solidFill>
                  <a:schemeClr val="bg1"/>
                </a:solidFill>
              </a:rPr>
              <a:t>Please note: Some of these promotional approaches may  already be implemented and should be continued or strengthened as appropriate. Other approaches may not be suitable  or feasible for specific settings. All approaches, however, should be discussed and tailored to local needs.</a:t>
            </a:r>
          </a:p>
          <a:p>
            <a:pPr marL="285750" indent="-285750">
              <a:buFont typeface="Arial" panose="020B0604020202020204" pitchFamily="34" charset="0"/>
              <a:buChar char="•"/>
            </a:pPr>
            <a:endParaRPr lang="en-GB" sz="1100" dirty="0">
              <a:solidFill>
                <a:srgbClr val="00B0F0"/>
              </a:solidFill>
            </a:endParaRPr>
          </a:p>
          <a:p>
            <a:pPr marL="285750" indent="-285750">
              <a:buFont typeface="Arial" panose="020B0604020202020204" pitchFamily="34" charset="0"/>
              <a:buChar char="•"/>
            </a:pPr>
            <a:endParaRPr lang="en-GB" dirty="0">
              <a:solidFill>
                <a:schemeClr val="bg1"/>
              </a:solidFill>
            </a:endParaRPr>
          </a:p>
        </p:txBody>
      </p:sp>
      <p:sp>
        <p:nvSpPr>
          <p:cNvPr id="10" name="TextBox 9">
            <a:extLst>
              <a:ext uri="{FF2B5EF4-FFF2-40B4-BE49-F238E27FC236}">
                <a16:creationId xmlns:a16="http://schemas.microsoft.com/office/drawing/2014/main" id="{97F4327B-4430-D0B0-2173-283FE355E7DB}"/>
              </a:ext>
            </a:extLst>
          </p:cNvPr>
          <p:cNvSpPr txBox="1"/>
          <p:nvPr/>
        </p:nvSpPr>
        <p:spPr>
          <a:xfrm>
            <a:off x="7946463" y="350716"/>
            <a:ext cx="4031546" cy="4500463"/>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2: Leadership</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Importance of visible leadership support</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Vaccine advocacy from leaders to improve vaccine uptake</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Strengthening leadership by</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Encouraging clinical leaders to lead and support vaccine promotion locally and nationally</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Using appropriate staff channels to share photos/videos of leader vaccination</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Ensuring leaders and managers at all levels support vaccination for staff</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Promoting a vaccination culture so that vaccination becomes the workplace norm</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Putting  in vaccine champions representing peer/professional groups</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Activating peer networks to encourage peer leadership within different professional groups locally</a:t>
            </a:r>
          </a:p>
        </p:txBody>
      </p:sp>
    </p:spTree>
    <p:extLst>
      <p:ext uri="{BB962C8B-B14F-4D97-AF65-F5344CB8AC3E}">
        <p14:creationId xmlns:p14="http://schemas.microsoft.com/office/powerpoint/2010/main" val="122441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A3F9B-5748-B2AE-4C9D-A4F84327E2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3F720B7-A151-98F6-1F07-F05F4DADDCD4}"/>
              </a:ext>
            </a:extLst>
          </p:cNvPr>
          <p:cNvSpPr/>
          <p:nvPr/>
        </p:nvSpPr>
        <p:spPr>
          <a:xfrm>
            <a:off x="-955" y="0"/>
            <a:ext cx="370011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10934CFD-02C8-5AEB-C1DC-B5F5854E5E0D}"/>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E189AE0-B23F-9F7C-716E-D99E66FFF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C608012A-384D-9287-A28E-C3EFF50AC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6" name="TextBox 5">
            <a:extLst>
              <a:ext uri="{FF2B5EF4-FFF2-40B4-BE49-F238E27FC236}">
                <a16:creationId xmlns:a16="http://schemas.microsoft.com/office/drawing/2014/main" id="{77D87A1F-96F8-CC4C-341C-4D161E71D033}"/>
              </a:ext>
            </a:extLst>
          </p:cNvPr>
          <p:cNvSpPr txBox="1"/>
          <p:nvPr/>
        </p:nvSpPr>
        <p:spPr>
          <a:xfrm>
            <a:off x="205043" y="857300"/>
            <a:ext cx="3494121" cy="1171603"/>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Promoting Vaccination Uptake among HCWs </a:t>
            </a:r>
          </a:p>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(continued)</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6135657-D38D-0399-3DFF-4598FFB21BA2}"/>
              </a:ext>
            </a:extLst>
          </p:cNvPr>
          <p:cNvSpPr txBox="1"/>
          <p:nvPr/>
        </p:nvSpPr>
        <p:spPr>
          <a:xfrm>
            <a:off x="3717380" y="350716"/>
            <a:ext cx="3988517" cy="5896358"/>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3: Reminders/Communications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Clear, accessible, consistent communication from trusted and reliable sources before the programme begins and early in the programme</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Promote positive vaccination messages emphasising the benefits of vaccination for HCWs personally as well as for others in their lives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Increase awareness by communication through multiple channels e.g. awareness campaigns, programme launches, promotional campaigns and educational campaigns using tools such as invitations, reminders, lectures, leaflets, posters, (infographics style with local statistical data posted in prominent staff areas), screensavers, pins, stickers, badges, newsletters etc. </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Involve staff in campaign planning and promotion</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Consider specific local initiatives e.g., “Vaccine Day” and try to make initiatives fun and engaging</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Send vaccine invitations to HCWs via text messages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Consider sending opt-out appointments to HCWs and consider messaging such as “a vaccine has been reserved for you”</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Send regular reminders and consider target personalised reminders to HCWs by name/unit/department if possible</a:t>
            </a:r>
          </a:p>
        </p:txBody>
      </p:sp>
      <p:sp>
        <p:nvSpPr>
          <p:cNvPr id="9" name="TextBox 8">
            <a:extLst>
              <a:ext uri="{FF2B5EF4-FFF2-40B4-BE49-F238E27FC236}">
                <a16:creationId xmlns:a16="http://schemas.microsoft.com/office/drawing/2014/main" id="{3C1BDC27-20BA-B203-C90B-A48277909BA9}"/>
              </a:ext>
            </a:extLst>
          </p:cNvPr>
          <p:cNvSpPr txBox="1"/>
          <p:nvPr/>
        </p:nvSpPr>
        <p:spPr>
          <a:xfrm>
            <a:off x="7705897" y="350716"/>
            <a:ext cx="4486103" cy="5636671"/>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4: Fact –based educational initiatives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Materials such as posters, pamphlets</a:t>
            </a:r>
          </a:p>
          <a:p>
            <a:pPr marL="800100" lvl="1"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Lessons  delivered via communication channels and networks for specific types of HCWs such as work-based intranet alerts and infographics, staff meetings and webinars</a:t>
            </a:r>
          </a:p>
          <a:p>
            <a:pPr marL="800100" lvl="1" indent="-258763">
              <a:lnSpc>
                <a:spcPct val="107000"/>
              </a:lnSpc>
              <a:spcAft>
                <a:spcPts val="800"/>
              </a:spcAft>
              <a:buClr>
                <a:srgbClr val="002060"/>
              </a:buClr>
              <a:buFont typeface="Symbol" panose="05050102010706020507" pitchFamily="18" charset="2"/>
              <a:buChar char="+"/>
            </a:pPr>
            <a:r>
              <a:rPr lang="en-GB" sz="1100" dirty="0"/>
              <a:t>Ensuring that there is clear, consistent and accessible messaging that emphasises the benefits of vaccination for HCWs</a:t>
            </a:r>
          </a:p>
          <a:p>
            <a:pPr marL="800100" lvl="1" indent="-258763">
              <a:lnSpc>
                <a:spcPct val="107000"/>
              </a:lnSpc>
              <a:spcAft>
                <a:spcPts val="800"/>
              </a:spcAft>
              <a:buClr>
                <a:srgbClr val="002060"/>
              </a:buClr>
              <a:buFont typeface="Symbol" panose="05050102010706020507" pitchFamily="18" charset="2"/>
              <a:buChar char="+"/>
            </a:pPr>
            <a:r>
              <a:rPr lang="en-GB" sz="1100" dirty="0"/>
              <a:t>Increase awareness of the importance of vaccination for their own safety, their families and that of their patients</a:t>
            </a:r>
          </a:p>
          <a:p>
            <a:pPr marL="800100" lvl="1" indent="-258763">
              <a:lnSpc>
                <a:spcPct val="107000"/>
              </a:lnSpc>
              <a:spcAft>
                <a:spcPts val="800"/>
              </a:spcAft>
              <a:buClr>
                <a:srgbClr val="002060"/>
              </a:buClr>
              <a:buFont typeface="Symbol" panose="05050102010706020507" pitchFamily="18" charset="2"/>
              <a:buChar char="+"/>
            </a:pPr>
            <a:r>
              <a:rPr lang="en-GB" sz="1100" dirty="0"/>
              <a:t>Promote role specific training on vaccination by explore CPD and allowances for vaccine education and training</a:t>
            </a:r>
          </a:p>
          <a:p>
            <a:pPr marL="800100" lvl="1" indent="-258763">
              <a:lnSpc>
                <a:spcPct val="107000"/>
              </a:lnSpc>
              <a:spcAft>
                <a:spcPts val="800"/>
              </a:spcAft>
              <a:buClr>
                <a:srgbClr val="002060"/>
              </a:buClr>
              <a:buFont typeface="Symbol" panose="05050102010706020507" pitchFamily="18" charset="2"/>
              <a:buChar char="+"/>
            </a:pPr>
            <a:r>
              <a:rPr lang="en-GB" sz="1100" dirty="0"/>
              <a:t>Addressing vaccine safety concerns</a:t>
            </a:r>
          </a:p>
          <a:p>
            <a:pPr marL="1257300" lvl="2" indent="-258763">
              <a:lnSpc>
                <a:spcPct val="107000"/>
              </a:lnSpc>
              <a:spcAft>
                <a:spcPts val="800"/>
              </a:spcAft>
              <a:buClr>
                <a:srgbClr val="002060"/>
              </a:buClr>
              <a:buFont typeface="Symbol" panose="05050102010706020507" pitchFamily="18" charset="2"/>
              <a:buChar char="+"/>
            </a:pPr>
            <a:r>
              <a:rPr lang="en-GB" sz="1100" dirty="0"/>
              <a:t>Promoting trust in the policies and advice provided by HSE, Department of Health and the Health Products Regulatory Authority</a:t>
            </a:r>
          </a:p>
          <a:p>
            <a:pPr marL="1257300" lvl="2" indent="-258763">
              <a:lnSpc>
                <a:spcPct val="107000"/>
              </a:lnSpc>
              <a:spcAft>
                <a:spcPts val="800"/>
              </a:spcAft>
              <a:buClr>
                <a:srgbClr val="002060"/>
              </a:buClr>
              <a:buFont typeface="Symbol" panose="05050102010706020507" pitchFamily="18" charset="2"/>
              <a:buChar char="+"/>
            </a:pPr>
            <a:r>
              <a:rPr lang="en-GB" sz="1100" dirty="0"/>
              <a:t>Emphasising COVID-19 vaccine efficacy and quality control</a:t>
            </a:r>
          </a:p>
          <a:p>
            <a:pPr marL="1257300" lvl="2" indent="-258763">
              <a:lnSpc>
                <a:spcPct val="107000"/>
              </a:lnSpc>
              <a:spcAft>
                <a:spcPts val="800"/>
              </a:spcAft>
              <a:buClr>
                <a:srgbClr val="002060"/>
              </a:buClr>
              <a:buFont typeface="Symbol" panose="05050102010706020507" pitchFamily="18" charset="2"/>
              <a:buChar char="+"/>
            </a:pPr>
            <a:r>
              <a:rPr lang="en-GB" sz="1100" kern="100" dirty="0">
                <a:latin typeface="Aptos" panose="020B0004020202020204" pitchFamily="34" charset="0"/>
                <a:cs typeface="Times New Roman" panose="02020603050405020304" pitchFamily="18" charset="0"/>
              </a:rPr>
              <a:t>Combat misinformation by focussing the campaign messages on the benefits of vaccination and the risks of not getting vaccinated and </a:t>
            </a:r>
            <a:r>
              <a:rPr lang="en-GB" sz="1100" dirty="0"/>
              <a:t>minimising fears over vaccine side effects and the risk of illness</a:t>
            </a:r>
            <a:endParaRPr lang="en-GB" sz="1100" kern="100" dirty="0">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21BAACD-360E-6ABE-A01A-7A7EF0EFCBD5}"/>
              </a:ext>
            </a:extLst>
          </p:cNvPr>
          <p:cNvSpPr txBox="1"/>
          <p:nvPr/>
        </p:nvSpPr>
        <p:spPr>
          <a:xfrm>
            <a:off x="1613640" y="192582"/>
            <a:ext cx="1977458"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793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66DE-E932-439C-2D5A-74B1DB1913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33E79C-A65B-C1EA-114E-CD415D49ED9E}"/>
              </a:ext>
            </a:extLst>
          </p:cNvPr>
          <p:cNvSpPr/>
          <p:nvPr/>
        </p:nvSpPr>
        <p:spPr>
          <a:xfrm>
            <a:off x="-955" y="0"/>
            <a:ext cx="370011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64CC6045-B08C-2279-336D-3991125B24E5}"/>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DE0731-4ACB-7860-BBB1-4A7D6D2C6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A45C42CA-BBD2-2CC2-929A-AC1319404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6" name="TextBox 5">
            <a:extLst>
              <a:ext uri="{FF2B5EF4-FFF2-40B4-BE49-F238E27FC236}">
                <a16:creationId xmlns:a16="http://schemas.microsoft.com/office/drawing/2014/main" id="{3B3C47CA-3019-470A-E691-6D67BE5EE8F7}"/>
              </a:ext>
            </a:extLst>
          </p:cNvPr>
          <p:cNvSpPr txBox="1"/>
          <p:nvPr/>
        </p:nvSpPr>
        <p:spPr>
          <a:xfrm>
            <a:off x="205043" y="857300"/>
            <a:ext cx="3494121" cy="1171603"/>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Promoting Vaccination Uptake among HCWs</a:t>
            </a:r>
            <a:endParaRPr lang="en-IE" sz="2000" b="1" kern="100" dirty="0">
              <a:solidFill>
                <a:schemeClr val="bg1"/>
              </a:solidFill>
              <a:latin typeface="Aptos" panose="020B0004020202020204" pitchFamily="34" charset="0"/>
              <a:cs typeface="Times New Roman" panose="02020603050405020304" pitchFamily="18" charset="0"/>
            </a:endParaRPr>
          </a:p>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(continued)</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7939FD9-B228-4683-55E0-7D35F5959915}"/>
              </a:ext>
            </a:extLst>
          </p:cNvPr>
          <p:cNvSpPr txBox="1"/>
          <p:nvPr/>
        </p:nvSpPr>
        <p:spPr>
          <a:xfrm>
            <a:off x="3717380" y="350716"/>
            <a:ext cx="3988517" cy="6285952"/>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5: Incentives </a:t>
            </a:r>
            <a:r>
              <a:rPr lang="en-GB" sz="1400" b="1" dirty="0"/>
              <a:t>for staff and workplaces and promoting competition</a:t>
            </a:r>
            <a:endParaRPr lang="en-GB" sz="1400" b="1" kern="100" dirty="0">
              <a:latin typeface="Aptos" panose="020B0004020202020204" pitchFamily="34" charset="0"/>
              <a:cs typeface="Times New Roman" panose="02020603050405020304" pitchFamily="18" charset="0"/>
            </a:endParaRP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Acknowledge that the evidence for incentives is mixed and incentives can be implemented as part of multifaceted approaches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Facilitate greater collaboration between public health and occupational health departments in hospitals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Involve staff in local vaccination promotion and campaign planning</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Acknowledge high-uptake units/wards and units with improvements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Emphasise that vaccination is free can be effective</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Consider how to tailor interventions to specific setting consider local context</a:t>
            </a:r>
          </a:p>
          <a:p>
            <a:pPr marL="1257300" lvl="2" indent="-258763">
              <a:lnSpc>
                <a:spcPct val="107000"/>
              </a:lnSpc>
              <a:spcAft>
                <a:spcPts val="800"/>
              </a:spcAft>
              <a:buClr>
                <a:srgbClr val="002060"/>
              </a:buClr>
              <a:buFont typeface="Symbol" panose="05050102010706020507" pitchFamily="18" charset="2"/>
              <a:buChar char="+"/>
            </a:pPr>
            <a:r>
              <a:rPr lang="en-GB" sz="1000" kern="100" dirty="0">
                <a:latin typeface="Aptos" panose="020B0004020202020204" pitchFamily="34" charset="0"/>
                <a:cs typeface="Times New Roman" panose="02020603050405020304" pitchFamily="18" charset="0"/>
              </a:rPr>
              <a:t>Consider incentives such as free coffee, coffee cups, water bottles, coffee/lunch vouchers</a:t>
            </a:r>
          </a:p>
          <a:p>
            <a:pPr marL="1257300" lvl="2" indent="-258763">
              <a:lnSpc>
                <a:spcPct val="107000"/>
              </a:lnSpc>
              <a:spcAft>
                <a:spcPts val="800"/>
              </a:spcAft>
              <a:buClr>
                <a:srgbClr val="002060"/>
              </a:buClr>
              <a:buFont typeface="Symbol" panose="05050102010706020507" pitchFamily="18" charset="2"/>
              <a:buChar char="+"/>
            </a:pPr>
            <a:r>
              <a:rPr lang="en-GB" sz="1000" kern="100" dirty="0">
                <a:latin typeface="Aptos" panose="020B0004020202020204" pitchFamily="34" charset="0"/>
                <a:cs typeface="Times New Roman" panose="02020603050405020304" pitchFamily="18" charset="0"/>
              </a:rPr>
              <a:t>Consider organising raffles and prizes for vaccinated staff once a target has been reached </a:t>
            </a:r>
          </a:p>
          <a:p>
            <a:pPr marL="1257300" lvl="2" indent="-258763">
              <a:lnSpc>
                <a:spcPct val="107000"/>
              </a:lnSpc>
              <a:spcAft>
                <a:spcPts val="800"/>
              </a:spcAft>
              <a:buClr>
                <a:srgbClr val="002060"/>
              </a:buClr>
              <a:buFont typeface="Symbol" panose="05050102010706020507" pitchFamily="18" charset="2"/>
              <a:buChar char="+"/>
            </a:pPr>
            <a:r>
              <a:rPr lang="en-GB" sz="1000" kern="100" dirty="0">
                <a:latin typeface="Aptos" panose="020B0004020202020204" pitchFamily="34" charset="0"/>
                <a:cs typeface="Times New Roman" panose="02020603050405020304" pitchFamily="18" charset="0"/>
              </a:rPr>
              <a:t>Offer prizes  with a preference for site-based draws and local prizes for team/departments/regions</a:t>
            </a:r>
          </a:p>
          <a:p>
            <a:pPr marL="1257300" lvl="2" indent="-258763">
              <a:lnSpc>
                <a:spcPct val="107000"/>
              </a:lnSpc>
              <a:spcAft>
                <a:spcPts val="800"/>
              </a:spcAft>
              <a:buClr>
                <a:srgbClr val="002060"/>
              </a:buClr>
              <a:buFont typeface="Symbol" panose="05050102010706020507" pitchFamily="18" charset="2"/>
              <a:buChar char="+"/>
            </a:pPr>
            <a:r>
              <a:rPr lang="en-GB" sz="1000" kern="100" dirty="0">
                <a:latin typeface="Aptos" panose="020B0004020202020204" pitchFamily="34" charset="0"/>
                <a:cs typeface="Times New Roman" panose="02020603050405020304" pitchFamily="18" charset="0"/>
              </a:rPr>
              <a:t>Allocate budget towards giveaways rather than mass-distributed merchandise</a:t>
            </a:r>
          </a:p>
          <a:p>
            <a:pPr marL="800100" lvl="1" indent="-258763">
              <a:lnSpc>
                <a:spcPct val="107000"/>
              </a:lnSpc>
              <a:spcAft>
                <a:spcPts val="800"/>
              </a:spcAft>
              <a:buClr>
                <a:srgbClr val="002060"/>
              </a:buClr>
              <a:buFont typeface="Symbol" panose="05050102010706020507" pitchFamily="18" charset="2"/>
              <a:buChar char="+"/>
            </a:pPr>
            <a:endParaRPr lang="en-GB" sz="1200" kern="100" dirty="0">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BD9807-F321-D76C-29FB-3A70CE211AD4}"/>
              </a:ext>
            </a:extLst>
          </p:cNvPr>
          <p:cNvSpPr txBox="1"/>
          <p:nvPr/>
        </p:nvSpPr>
        <p:spPr>
          <a:xfrm>
            <a:off x="8143265" y="350716"/>
            <a:ext cx="3689089" cy="2797625"/>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6: Policy implementation</a:t>
            </a:r>
          </a:p>
          <a:p>
            <a:pPr marL="800100" lvl="1" indent="-258763">
              <a:lnSpc>
                <a:spcPct val="107000"/>
              </a:lnSpc>
              <a:spcAft>
                <a:spcPts val="800"/>
              </a:spcAft>
              <a:buClr>
                <a:srgbClr val="002060"/>
              </a:buClr>
              <a:buFont typeface="Symbol" panose="05050102010706020507" pitchFamily="18" charset="2"/>
              <a:buChar char="+"/>
            </a:pPr>
            <a:r>
              <a:rPr lang="en-GB" sz="1200" dirty="0"/>
              <a:t>A focus on supportive workplace strategies that build and maintain trust is important </a:t>
            </a:r>
          </a:p>
          <a:p>
            <a:pPr marL="800100" lvl="1" indent="-258763">
              <a:lnSpc>
                <a:spcPct val="107000"/>
              </a:lnSpc>
              <a:spcAft>
                <a:spcPts val="800"/>
              </a:spcAft>
              <a:buClr>
                <a:srgbClr val="002060"/>
              </a:buClr>
              <a:buFont typeface="Symbol" panose="05050102010706020507" pitchFamily="18" charset="2"/>
              <a:buChar char="+"/>
            </a:pPr>
            <a:r>
              <a:rPr lang="en-GB" sz="1200" dirty="0"/>
              <a:t>Highlight the fact that vaccination for HCWs can be seen as a duty of care and a professional responsibility</a:t>
            </a:r>
          </a:p>
          <a:p>
            <a:pPr marL="800100" lvl="1" indent="-258763">
              <a:lnSpc>
                <a:spcPct val="107000"/>
              </a:lnSpc>
              <a:spcAft>
                <a:spcPts val="800"/>
              </a:spcAft>
              <a:buClr>
                <a:srgbClr val="002060"/>
              </a:buClr>
              <a:buFont typeface="Symbol" panose="05050102010706020507" pitchFamily="18" charset="2"/>
              <a:buChar char="+"/>
            </a:pPr>
            <a:r>
              <a:rPr lang="en-GB" sz="1200" dirty="0"/>
              <a:t>Consider making education and training mandatory for HCWs as that may be viewed as a more acceptable alternative and may be effective when combined with other interventions </a:t>
            </a:r>
            <a:endParaRPr lang="en-GB" sz="1200" kern="100" dirty="0">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B4F52F0-7E09-10DA-EAE2-26B1C8ED9170}"/>
              </a:ext>
            </a:extLst>
          </p:cNvPr>
          <p:cNvSpPr txBox="1"/>
          <p:nvPr/>
        </p:nvSpPr>
        <p:spPr>
          <a:xfrm>
            <a:off x="1613640" y="192582"/>
            <a:ext cx="1977458"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917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CB31-C52D-F386-ED44-9338198EBD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6D2541-F4FA-3E65-3AF3-C90A472F93F6}"/>
              </a:ext>
            </a:extLst>
          </p:cNvPr>
          <p:cNvSpPr/>
          <p:nvPr/>
        </p:nvSpPr>
        <p:spPr>
          <a:xfrm>
            <a:off x="-955" y="0"/>
            <a:ext cx="370011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BF339E35-08B4-F398-1DCC-1DB9C0E74FBD}"/>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ECB2DB-C11F-7EE4-3290-845632AD9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09172EC5-8543-3586-62D8-2C97B2BD0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6" name="TextBox 5">
            <a:extLst>
              <a:ext uri="{FF2B5EF4-FFF2-40B4-BE49-F238E27FC236}">
                <a16:creationId xmlns:a16="http://schemas.microsoft.com/office/drawing/2014/main" id="{4AF77153-94D4-3E66-85C2-3F6430711F16}"/>
              </a:ext>
            </a:extLst>
          </p:cNvPr>
          <p:cNvSpPr txBox="1"/>
          <p:nvPr/>
        </p:nvSpPr>
        <p:spPr>
          <a:xfrm>
            <a:off x="205043" y="857300"/>
            <a:ext cx="3494121" cy="1171603"/>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Promoting Vaccination Uptake among HCWs</a:t>
            </a:r>
            <a:endParaRPr lang="en-IE" sz="2000" b="1" kern="100" dirty="0">
              <a:solidFill>
                <a:schemeClr val="bg1"/>
              </a:solidFill>
              <a:latin typeface="Aptos" panose="020B0004020202020204" pitchFamily="34" charset="0"/>
              <a:cs typeface="Times New Roman" panose="02020603050405020304" pitchFamily="18" charset="0"/>
            </a:endParaRPr>
          </a:p>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(continued)</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F455DA7-892E-402E-E0A1-80862CF008D0}"/>
              </a:ext>
            </a:extLst>
          </p:cNvPr>
          <p:cNvSpPr txBox="1"/>
          <p:nvPr/>
        </p:nvSpPr>
        <p:spPr>
          <a:xfrm>
            <a:off x="3717380" y="350716"/>
            <a:ext cx="3988517" cy="3207994"/>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7: Quality improvement focus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Promotes compliance and increase accountability </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Frames vaccination as part of </a:t>
            </a:r>
          </a:p>
          <a:p>
            <a:pPr marL="1257300" lvl="2"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patient safety </a:t>
            </a:r>
          </a:p>
          <a:p>
            <a:pPr marL="1257300" lvl="2"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quality of care </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Encourages staff to report their vaccination status to management</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Have local and real time data on staff category vaccination status and provide feedback within settings/organisations</a:t>
            </a:r>
          </a:p>
          <a:p>
            <a:pPr marL="800100" lvl="1" indent="-258763">
              <a:lnSpc>
                <a:spcPct val="107000"/>
              </a:lnSpc>
              <a:spcAft>
                <a:spcPts val="800"/>
              </a:spcAft>
              <a:buClr>
                <a:srgbClr val="002060"/>
              </a:buClr>
              <a:buFont typeface="Symbol" panose="05050102010706020507" pitchFamily="18" charset="2"/>
              <a:buChar char="+"/>
            </a:pPr>
            <a:endParaRPr lang="en-GB" sz="1200" kern="100" dirty="0">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C6D208-5600-790B-28E9-EC314262CB40}"/>
              </a:ext>
            </a:extLst>
          </p:cNvPr>
          <p:cNvSpPr txBox="1"/>
          <p:nvPr/>
        </p:nvSpPr>
        <p:spPr>
          <a:xfrm>
            <a:off x="8143265" y="350716"/>
            <a:ext cx="3689089" cy="4583755"/>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8: A customised approach</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Acknowledge that HCWs fall into a wide range of staff categories (medical, nursing, social care professionals etc) and that a ‘one size fits all’ approach may not be effective</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Consider conducting local surveys of HCW attitudes and behaviours to inform how  best to design tailor made approaches/strategies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Consider the organisational context in which the programme is being implemented </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Target interventions to meet the characteristics and needs of the HCW population e.g., targeted communication and education and information materials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Ensure that leaders promoting vaccination are from diverse professional groups</a:t>
            </a:r>
          </a:p>
        </p:txBody>
      </p:sp>
      <p:sp>
        <p:nvSpPr>
          <p:cNvPr id="9" name="TextBox 8">
            <a:extLst>
              <a:ext uri="{FF2B5EF4-FFF2-40B4-BE49-F238E27FC236}">
                <a16:creationId xmlns:a16="http://schemas.microsoft.com/office/drawing/2014/main" id="{0E1AC81F-D251-BED3-78E5-C097ABA2B8B3}"/>
              </a:ext>
            </a:extLst>
          </p:cNvPr>
          <p:cNvSpPr txBox="1"/>
          <p:nvPr/>
        </p:nvSpPr>
        <p:spPr>
          <a:xfrm>
            <a:off x="4009093" y="3429000"/>
            <a:ext cx="3988517" cy="1904560"/>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400" b="1" kern="100" dirty="0">
                <a:latin typeface="Aptos" panose="020B0004020202020204" pitchFamily="34" charset="0"/>
                <a:cs typeface="Times New Roman" panose="02020603050405020304" pitchFamily="18" charset="0"/>
              </a:rPr>
              <a:t>Priority Area 9: Multifaceted focus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Vaccine acceptance may be multifaceted and therefore addressing the issue requires multi-level interventions</a:t>
            </a:r>
          </a:p>
          <a:p>
            <a:pPr marL="800100" lvl="1" indent="-258763">
              <a:lnSpc>
                <a:spcPct val="107000"/>
              </a:lnSpc>
              <a:spcAft>
                <a:spcPts val="800"/>
              </a:spcAft>
              <a:buClr>
                <a:srgbClr val="002060"/>
              </a:buClr>
              <a:buFont typeface="Symbol" panose="05050102010706020507" pitchFamily="18" charset="2"/>
              <a:buChar char="+"/>
            </a:pPr>
            <a:r>
              <a:rPr lang="en-GB" sz="1200" kern="100" dirty="0">
                <a:latin typeface="Aptos" panose="020B0004020202020204" pitchFamily="34" charset="0"/>
                <a:cs typeface="Times New Roman" panose="02020603050405020304" pitchFamily="18" charset="0"/>
              </a:rPr>
              <a:t>Clear and consistent high-level evidence  indicates that combination strategies involving multicomponent interventions are effective to improve HCW vaccine uptake </a:t>
            </a:r>
          </a:p>
        </p:txBody>
      </p:sp>
      <p:sp>
        <p:nvSpPr>
          <p:cNvPr id="10" name="TextBox 9">
            <a:extLst>
              <a:ext uri="{FF2B5EF4-FFF2-40B4-BE49-F238E27FC236}">
                <a16:creationId xmlns:a16="http://schemas.microsoft.com/office/drawing/2014/main" id="{2885E354-CB96-A9F8-C913-359CAFD6DE9F}"/>
              </a:ext>
            </a:extLst>
          </p:cNvPr>
          <p:cNvSpPr txBox="1"/>
          <p:nvPr/>
        </p:nvSpPr>
        <p:spPr>
          <a:xfrm>
            <a:off x="1613640" y="192582"/>
            <a:ext cx="1977458" cy="674928"/>
          </a:xfrm>
          <a:prstGeom prst="rect">
            <a:avLst/>
          </a:prstGeom>
          <a:noFill/>
        </p:spPr>
        <p:txBody>
          <a:bodyPr wrap="square">
            <a:spAutoFit/>
          </a:bodyPr>
          <a:lstStyle/>
          <a:p>
            <a:pPr>
              <a:lnSpc>
                <a:spcPct val="107000"/>
              </a:lnSpc>
              <a:spcAft>
                <a:spcPts val="800"/>
              </a:spcAft>
            </a:pPr>
            <a:r>
              <a:rPr lang="en-GB" b="1" kern="100" dirty="0">
                <a:solidFill>
                  <a:schemeClr val="bg1"/>
                </a:solidFill>
                <a:latin typeface="Aptos" panose="020B0004020202020204" pitchFamily="34" charset="0"/>
                <a:cs typeface="Times New Roman" panose="02020603050405020304" pitchFamily="18" charset="0"/>
              </a:rPr>
              <a:t>General Conclusions</a:t>
            </a:r>
            <a:endParaRPr lang="en-IE" b="1" kern="100"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886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0689D41-DD23-2B34-657E-0E11C57BCEEA}"/>
              </a:ext>
            </a:extLst>
          </p:cNvPr>
          <p:cNvCxnSpPr>
            <a:cxnSpLocks/>
          </p:cNvCxnSpPr>
          <p:nvPr/>
        </p:nvCxnSpPr>
        <p:spPr>
          <a:xfrm>
            <a:off x="4165851" y="1015445"/>
            <a:ext cx="3524253" cy="812"/>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53C69-027F-0AEC-9DEB-5E4D4734B519}"/>
              </a:ext>
            </a:extLst>
          </p:cNvPr>
          <p:cNvCxnSpPr>
            <a:cxnSpLocks/>
          </p:cNvCxnSpPr>
          <p:nvPr/>
        </p:nvCxnSpPr>
        <p:spPr>
          <a:xfrm>
            <a:off x="8461016" y="101625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CA1532-9C6B-6732-F6AA-4916342D9265}"/>
              </a:ext>
            </a:extLst>
          </p:cNvPr>
          <p:cNvSpPr txBox="1"/>
          <p:nvPr/>
        </p:nvSpPr>
        <p:spPr>
          <a:xfrm>
            <a:off x="4121764" y="132626"/>
            <a:ext cx="7248230" cy="1753813"/>
          </a:xfrm>
          <a:prstGeom prst="rect">
            <a:avLst/>
          </a:prstGeom>
          <a:noFill/>
        </p:spPr>
        <p:txBody>
          <a:bodyPr wrap="square">
            <a:spAutoFit/>
          </a:bodyPr>
          <a:lstStyle/>
          <a:p>
            <a:pPr>
              <a:lnSpc>
                <a:spcPct val="115000"/>
              </a:lnSpc>
              <a:spcAft>
                <a:spcPts val="1000"/>
              </a:spcAft>
            </a:pPr>
            <a:r>
              <a:rPr lang="en-IE" sz="2400" b="1" kern="0" dirty="0">
                <a:solidFill>
                  <a:srgbClr val="0C2950"/>
                </a:solidFill>
                <a:effectLst/>
                <a:latin typeface="Arial" panose="020B0604020202020204" pitchFamily="34" charset="0"/>
              </a:rPr>
              <a:t>Acknowledgements</a:t>
            </a:r>
          </a:p>
          <a:p>
            <a:pPr>
              <a:lnSpc>
                <a:spcPct val="115000"/>
              </a:lnSpc>
              <a:spcAft>
                <a:spcPts val="1000"/>
              </a:spcAft>
            </a:pPr>
            <a:r>
              <a:rPr lang="en-GB" sz="1600" b="0" kern="0" dirty="0">
                <a:solidFill>
                  <a:srgbClr val="0C2950"/>
                </a:solidFill>
                <a:effectLst/>
                <a:latin typeface="Arial" panose="020B0604020202020204" pitchFamily="34" charset="0"/>
              </a:rPr>
              <a:t>Thanks to all acute hospitals that provided information for this report. All gratefully received. A special thanks to Dr. Louise Marron in the National Immunisation Office on her input on suggested priority areas of focus to improve HCW vaccine uptake.</a:t>
            </a:r>
            <a:endParaRPr lang="en-IE" sz="1600" b="1" kern="0" dirty="0">
              <a:solidFill>
                <a:srgbClr val="0C2950"/>
              </a:solidFill>
              <a:effectLst/>
              <a:latin typeface="Arial" panose="020B0604020202020204" pitchFamily="34" charset="0"/>
            </a:endParaRPr>
          </a:p>
        </p:txBody>
      </p:sp>
      <p:sp>
        <p:nvSpPr>
          <p:cNvPr id="22" name="TextBox 21">
            <a:extLst>
              <a:ext uri="{FF2B5EF4-FFF2-40B4-BE49-F238E27FC236}">
                <a16:creationId xmlns:a16="http://schemas.microsoft.com/office/drawing/2014/main" id="{12764F79-5DA5-4E38-2318-5E6F22729EB6}"/>
              </a:ext>
            </a:extLst>
          </p:cNvPr>
          <p:cNvSpPr txBox="1"/>
          <p:nvPr/>
        </p:nvSpPr>
        <p:spPr>
          <a:xfrm>
            <a:off x="4121765" y="1839772"/>
            <a:ext cx="7478808" cy="480901"/>
          </a:xfrm>
          <a:prstGeom prst="rect">
            <a:avLst/>
          </a:prstGeom>
          <a:noFill/>
        </p:spPr>
        <p:txBody>
          <a:bodyPr wrap="square">
            <a:spAutoFit/>
          </a:bodyPr>
          <a:lstStyle/>
          <a:p>
            <a:pPr>
              <a:lnSpc>
                <a:spcPct val="115000"/>
              </a:lnSpc>
              <a:spcAft>
                <a:spcPts val="1000"/>
              </a:spcAft>
            </a:pPr>
            <a:r>
              <a:rPr lang="en-IE" sz="2400" b="1" kern="0" dirty="0">
                <a:solidFill>
                  <a:srgbClr val="0C2950"/>
                </a:solidFill>
                <a:effectLst/>
                <a:latin typeface="Arial" panose="020B0604020202020204" pitchFamily="34" charset="0"/>
              </a:rPr>
              <a:t>Further information available on HPSC website:</a:t>
            </a:r>
          </a:p>
        </p:txBody>
      </p:sp>
      <p:sp>
        <p:nvSpPr>
          <p:cNvPr id="24" name="TextBox 23">
            <a:extLst>
              <a:ext uri="{FF2B5EF4-FFF2-40B4-BE49-F238E27FC236}">
                <a16:creationId xmlns:a16="http://schemas.microsoft.com/office/drawing/2014/main" id="{2EC239BC-B196-35E8-8993-5BDD312EE53E}"/>
              </a:ext>
            </a:extLst>
          </p:cNvPr>
          <p:cNvSpPr txBox="1"/>
          <p:nvPr/>
        </p:nvSpPr>
        <p:spPr>
          <a:xfrm>
            <a:off x="4165850" y="2349023"/>
            <a:ext cx="7787474" cy="448200"/>
          </a:xfrm>
          <a:prstGeom prst="rect">
            <a:avLst/>
          </a:prstGeom>
          <a:noFill/>
        </p:spPr>
        <p:txBody>
          <a:bodyPr wrap="square">
            <a:spAutoFit/>
          </a:bodyPr>
          <a:lstStyle/>
          <a:p>
            <a:pPr>
              <a:lnSpc>
                <a:spcPct val="115000"/>
              </a:lnSpc>
              <a:spcAft>
                <a:spcPts val="1000"/>
              </a:spcAft>
            </a:pPr>
            <a:r>
              <a:rPr lang="en-IE" sz="1050" b="0" u="sng" kern="0" dirty="0">
                <a:solidFill>
                  <a:srgbClr val="002060"/>
                </a:solidFill>
                <a:effectLst/>
                <a:latin typeface="Arial" panose="020B0604020202020204" pitchFamily="34" charset="0"/>
                <a:hlinkClick r:id="rId3"/>
              </a:rPr>
              <a:t>Link here to survey </a:t>
            </a:r>
            <a:r>
              <a:rPr lang="en-GB" sz="1050" b="0" u="sng" kern="0" dirty="0">
                <a:solidFill>
                  <a:srgbClr val="002060"/>
                </a:solidFill>
                <a:effectLst/>
                <a:latin typeface="Arial" panose="020B0604020202020204" pitchFamily="34" charset="0"/>
                <a:hlinkClick r:id="rId3"/>
              </a:rPr>
              <a:t>reports on seasonal influenza and COVID-19 vaccine uptake in healthcare workers and residents of long-term care residential facilities</a:t>
            </a:r>
            <a:endParaRPr lang="en-IE" sz="1050" b="0" u="sng" kern="0" dirty="0">
              <a:solidFill>
                <a:srgbClr val="002060"/>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83CE13E5-1255-DAAA-3033-BD83DF2FB24D}"/>
              </a:ext>
            </a:extLst>
          </p:cNvPr>
          <p:cNvSpPr/>
          <p:nvPr/>
        </p:nvSpPr>
        <p:spPr>
          <a:xfrm>
            <a:off x="-955" y="0"/>
            <a:ext cx="4057869"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27" name="Straight Connector 26">
            <a:extLst>
              <a:ext uri="{FF2B5EF4-FFF2-40B4-BE49-F238E27FC236}">
                <a16:creationId xmlns:a16="http://schemas.microsoft.com/office/drawing/2014/main" id="{9075196A-37E1-8AE5-65ED-F0972883507B}"/>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4B10405-BF9F-02E1-2B82-DD20E935F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30" name="Picture 29">
            <a:extLst>
              <a:ext uri="{FF2B5EF4-FFF2-40B4-BE49-F238E27FC236}">
                <a16:creationId xmlns:a16="http://schemas.microsoft.com/office/drawing/2014/main" id="{570B86C9-A0CC-9293-DC5D-2DDFCD88CA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pic>
        <p:nvPicPr>
          <p:cNvPr id="4" name="Picture 3">
            <a:extLst>
              <a:ext uri="{FF2B5EF4-FFF2-40B4-BE49-F238E27FC236}">
                <a16:creationId xmlns:a16="http://schemas.microsoft.com/office/drawing/2014/main" id="{23440887-0B6E-23CB-DE29-D4F07E05D0BC}"/>
              </a:ext>
            </a:extLst>
          </p:cNvPr>
          <p:cNvPicPr>
            <a:picLocks noChangeAspect="1"/>
          </p:cNvPicPr>
          <p:nvPr/>
        </p:nvPicPr>
        <p:blipFill>
          <a:blip r:embed="rId6"/>
          <a:stretch>
            <a:fillRect/>
          </a:stretch>
        </p:blipFill>
        <p:spPr>
          <a:xfrm>
            <a:off x="4165850" y="3000733"/>
            <a:ext cx="6789196" cy="3698831"/>
          </a:xfrm>
          <a:prstGeom prst="rect">
            <a:avLst/>
          </a:prstGeom>
        </p:spPr>
      </p:pic>
      <p:sp>
        <p:nvSpPr>
          <p:cNvPr id="9" name="Title 8">
            <a:extLst>
              <a:ext uri="{FF2B5EF4-FFF2-40B4-BE49-F238E27FC236}">
                <a16:creationId xmlns:a16="http://schemas.microsoft.com/office/drawing/2014/main" id="{E3AC7D34-EE5D-F291-55E7-6299253A937C}"/>
              </a:ext>
            </a:extLst>
          </p:cNvPr>
          <p:cNvSpPr>
            <a:spLocks noGrp="1"/>
          </p:cNvSpPr>
          <p:nvPr>
            <p:ph type="title"/>
          </p:nvPr>
        </p:nvSpPr>
        <p:spPr>
          <a:xfrm>
            <a:off x="1523122" y="192582"/>
            <a:ext cx="2533791" cy="823772"/>
          </a:xfrm>
        </p:spPr>
        <p:txBody>
          <a:bodyPr>
            <a:normAutofit/>
          </a:bodyPr>
          <a:lstStyle/>
          <a:p>
            <a:pPr marL="0">
              <a:spcAft>
                <a:spcPts val="900"/>
              </a:spcAft>
              <a:buFont typeface="Arial" panose="020B0604020202020204" pitchFamily="34" charset="0"/>
              <a:buChar char="​"/>
            </a:pPr>
            <a:r>
              <a:rPr lang="en-US" sz="2000" b="1" dirty="0">
                <a:solidFill>
                  <a:srgbClr val="0C2950"/>
                </a:solidFill>
              </a:rPr>
              <a:t>Acknowledgements &amp; Further Information </a:t>
            </a:r>
            <a:endParaRPr lang="en-IE" sz="2000" b="1" baseline="0" dirty="0">
              <a:solidFill>
                <a:schemeClr val="tx1"/>
              </a:solidFill>
            </a:endParaRPr>
          </a:p>
        </p:txBody>
      </p:sp>
    </p:spTree>
    <p:extLst>
      <p:ext uri="{BB962C8B-B14F-4D97-AF65-F5344CB8AC3E}">
        <p14:creationId xmlns:p14="http://schemas.microsoft.com/office/powerpoint/2010/main" val="7565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B3D0C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523122" y="192582"/>
            <a:ext cx="2533791" cy="823772"/>
          </a:xfrm>
        </p:spPr>
        <p:txBody>
          <a:bodyPr>
            <a:normAutofit/>
          </a:bodyPr>
          <a:lstStyle/>
          <a:p>
            <a:r>
              <a:rPr lang="en-US" sz="2000" b="1" dirty="0">
                <a:solidFill>
                  <a:srgbClr val="0C2950"/>
                </a:solidFill>
              </a:rPr>
              <a:t>Appendices</a:t>
            </a: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sp>
        <p:nvSpPr>
          <p:cNvPr id="7" name="TextBox 6">
            <a:extLst>
              <a:ext uri="{FF2B5EF4-FFF2-40B4-BE49-F238E27FC236}">
                <a16:creationId xmlns:a16="http://schemas.microsoft.com/office/drawing/2014/main" id="{47DEF38A-1866-14D7-8704-9FE70784BA56}"/>
              </a:ext>
            </a:extLst>
          </p:cNvPr>
          <p:cNvSpPr txBox="1"/>
          <p:nvPr/>
        </p:nvSpPr>
        <p:spPr>
          <a:xfrm>
            <a:off x="68345" y="1016354"/>
            <a:ext cx="3815496" cy="1754326"/>
          </a:xfrm>
          <a:prstGeom prst="rect">
            <a:avLst/>
          </a:prstGeom>
          <a:noFill/>
        </p:spPr>
        <p:txBody>
          <a:bodyPr wrap="square">
            <a:spAutoFit/>
          </a:bodyPr>
          <a:lstStyle/>
          <a:p>
            <a:r>
              <a:rPr lang="en-IE" sz="1800" b="1" dirty="0">
                <a:effectLst/>
                <a:ea typeface="Calibri" panose="020F0502020204030204" pitchFamily="34" charset="0"/>
              </a:rPr>
              <a:t>Appendix 1: List </a:t>
            </a:r>
            <a:r>
              <a:rPr lang="en-IE" b="1" dirty="0">
                <a:ea typeface="Calibri" panose="020F0502020204030204" pitchFamily="34" charset="0"/>
              </a:rPr>
              <a:t>of participating hospitals in the 2024-2025 survey with details of their overall eligible and vaccinated staff numbers for both seasonal influenza and COVID-19 </a:t>
            </a:r>
            <a:endParaRPr lang="en-IE" dirty="0"/>
          </a:p>
        </p:txBody>
      </p:sp>
      <p:sp>
        <p:nvSpPr>
          <p:cNvPr id="16" name="TextBox 15">
            <a:extLst>
              <a:ext uri="{FF2B5EF4-FFF2-40B4-BE49-F238E27FC236}">
                <a16:creationId xmlns:a16="http://schemas.microsoft.com/office/drawing/2014/main" id="{D71AB120-58E9-2534-6029-61E73BA60890}"/>
              </a:ext>
            </a:extLst>
          </p:cNvPr>
          <p:cNvSpPr txBox="1"/>
          <p:nvPr/>
        </p:nvSpPr>
        <p:spPr>
          <a:xfrm>
            <a:off x="68345" y="2824744"/>
            <a:ext cx="3815496" cy="1184299"/>
          </a:xfrm>
          <a:prstGeom prst="rect">
            <a:avLst/>
          </a:prstGeom>
          <a:noFill/>
        </p:spPr>
        <p:txBody>
          <a:bodyPr wrap="square" anchor="ctr">
            <a:spAutoFit/>
          </a:bodyPr>
          <a:lstStyle/>
          <a:p>
            <a:pPr algn="just">
              <a:lnSpc>
                <a:spcPct val="115000"/>
              </a:lnSpc>
              <a:spcAft>
                <a:spcPts val="1000"/>
              </a:spcAft>
            </a:pPr>
            <a:r>
              <a:rPr lang="en-IE" sz="1100" b="1" dirty="0">
                <a:effectLst/>
                <a:ea typeface="Calibri" panose="020F0502020204030204" pitchFamily="34" charset="0"/>
                <a:cs typeface="Calibri" panose="020F0502020204030204" pitchFamily="34" charset="0"/>
              </a:rPr>
              <a:t>Notes:</a:t>
            </a:r>
            <a:endParaRPr lang="en-IE" sz="1600" b="1" dirty="0">
              <a:ea typeface="Calibri" panose="020F0502020204030204" pitchFamily="34" charset="0"/>
              <a:cs typeface="Times New Roman" panose="02020603050405020304" pitchFamily="18" charset="0"/>
            </a:endParaRPr>
          </a:p>
          <a:p>
            <a:pPr algn="just">
              <a:lnSpc>
                <a:spcPct val="115000"/>
              </a:lnSpc>
              <a:spcAft>
                <a:spcPts val="1000"/>
              </a:spcAft>
            </a:pPr>
            <a:r>
              <a:rPr lang="en-GB" sz="1100" b="1" dirty="0">
                <a:ea typeface="Calibri" panose="020F0502020204030204" pitchFamily="34" charset="0"/>
                <a:cs typeface="Calibri" panose="020F0502020204030204" pitchFamily="34" charset="0"/>
              </a:rPr>
              <a:t>Whilst all 57 reporting hospitals provided influenza vaccination data, 15 did not provide COVID-19 vaccination data, seven of which were private (no other private hospital participated in the survey).</a:t>
            </a:r>
          </a:p>
        </p:txBody>
      </p:sp>
      <p:graphicFrame>
        <p:nvGraphicFramePr>
          <p:cNvPr id="11" name="Table 10">
            <a:extLst>
              <a:ext uri="{FF2B5EF4-FFF2-40B4-BE49-F238E27FC236}">
                <a16:creationId xmlns:a16="http://schemas.microsoft.com/office/drawing/2014/main" id="{0FECF559-AE6E-1472-BAB1-77386F04D23B}"/>
              </a:ext>
            </a:extLst>
          </p:cNvPr>
          <p:cNvGraphicFramePr>
            <a:graphicFrameLocks noGrp="1"/>
          </p:cNvGraphicFramePr>
          <p:nvPr>
            <p:extLst>
              <p:ext uri="{D42A27DB-BD31-4B8C-83A1-F6EECF244321}">
                <p14:modId xmlns:p14="http://schemas.microsoft.com/office/powerpoint/2010/main" val="1860996381"/>
              </p:ext>
            </p:extLst>
          </p:nvPr>
        </p:nvGraphicFramePr>
        <p:xfrm>
          <a:off x="4098912" y="0"/>
          <a:ext cx="8064156" cy="6829884"/>
        </p:xfrm>
        <a:graphic>
          <a:graphicData uri="http://schemas.openxmlformats.org/drawingml/2006/table">
            <a:tbl>
              <a:tblPr>
                <a:solidFill>
                  <a:srgbClr val="C00000"/>
                </a:solidFill>
              </a:tblPr>
              <a:tblGrid>
                <a:gridCol w="1356023">
                  <a:extLst>
                    <a:ext uri="{9D8B030D-6E8A-4147-A177-3AD203B41FA5}">
                      <a16:colId xmlns:a16="http://schemas.microsoft.com/office/drawing/2014/main" val="110449802"/>
                    </a:ext>
                  </a:extLst>
                </a:gridCol>
                <a:gridCol w="2109099">
                  <a:extLst>
                    <a:ext uri="{9D8B030D-6E8A-4147-A177-3AD203B41FA5}">
                      <a16:colId xmlns:a16="http://schemas.microsoft.com/office/drawing/2014/main" val="2167815221"/>
                    </a:ext>
                  </a:extLst>
                </a:gridCol>
                <a:gridCol w="520426">
                  <a:extLst>
                    <a:ext uri="{9D8B030D-6E8A-4147-A177-3AD203B41FA5}">
                      <a16:colId xmlns:a16="http://schemas.microsoft.com/office/drawing/2014/main" val="824554315"/>
                    </a:ext>
                  </a:extLst>
                </a:gridCol>
                <a:gridCol w="766946">
                  <a:extLst>
                    <a:ext uri="{9D8B030D-6E8A-4147-A177-3AD203B41FA5}">
                      <a16:colId xmlns:a16="http://schemas.microsoft.com/office/drawing/2014/main" val="400862920"/>
                    </a:ext>
                  </a:extLst>
                </a:gridCol>
                <a:gridCol w="1086505">
                  <a:extLst>
                    <a:ext uri="{9D8B030D-6E8A-4147-A177-3AD203B41FA5}">
                      <a16:colId xmlns:a16="http://schemas.microsoft.com/office/drawing/2014/main" val="108189838"/>
                    </a:ext>
                  </a:extLst>
                </a:gridCol>
                <a:gridCol w="995202">
                  <a:extLst>
                    <a:ext uri="{9D8B030D-6E8A-4147-A177-3AD203B41FA5}">
                      <a16:colId xmlns:a16="http://schemas.microsoft.com/office/drawing/2014/main" val="2863909835"/>
                    </a:ext>
                  </a:extLst>
                </a:gridCol>
                <a:gridCol w="1229955">
                  <a:extLst>
                    <a:ext uri="{9D8B030D-6E8A-4147-A177-3AD203B41FA5}">
                      <a16:colId xmlns:a16="http://schemas.microsoft.com/office/drawing/2014/main" val="1540999717"/>
                    </a:ext>
                  </a:extLst>
                </a:gridCol>
              </a:tblGrid>
              <a:tr h="161081">
                <a:tc>
                  <a:txBody>
                    <a:bodyPr/>
                    <a:lstStyle/>
                    <a:p>
                      <a:pPr algn="l" fontAlgn="b"/>
                      <a:r>
                        <a:rPr lang="en-IE" sz="700" b="1" i="0" u="none" strike="noStrike" dirty="0">
                          <a:solidFill>
                            <a:schemeClr val="bg1"/>
                          </a:solidFill>
                          <a:effectLst/>
                          <a:latin typeface="Aptos Narrow" panose="020B0004020202020204" pitchFamily="34" charset="0"/>
                        </a:rPr>
                        <a:t>Hospital Group</a:t>
                      </a:r>
                    </a:p>
                  </a:txBody>
                  <a:tcPr marL="2521" marR="2521" marT="2521"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l" fontAlgn="b"/>
                      <a:r>
                        <a:rPr lang="en-IE" sz="700" b="1" i="0" u="none" strike="noStrike" dirty="0">
                          <a:solidFill>
                            <a:schemeClr val="bg1"/>
                          </a:solidFill>
                          <a:effectLst/>
                          <a:latin typeface="Aptos Narrow" panose="020B0004020202020204" pitchFamily="34" charset="0"/>
                        </a:rPr>
                        <a:t>Name of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IE" sz="700" b="1" i="0" u="none" strike="noStrike" dirty="0">
                          <a:solidFill>
                            <a:schemeClr val="bg1"/>
                          </a:solidFill>
                          <a:effectLst/>
                          <a:latin typeface="Aptos Narrow" panose="020B0004020202020204" pitchFamily="34" charset="0"/>
                        </a:rPr>
                        <a:t>Total Eligible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IE" sz="700" b="1" i="0" u="none" strike="noStrike" dirty="0">
                          <a:solidFill>
                            <a:schemeClr val="bg1"/>
                          </a:solidFill>
                          <a:effectLst/>
                          <a:latin typeface="Aptos Narrow" panose="020B0004020202020204" pitchFamily="34" charset="0"/>
                        </a:rPr>
                        <a:t>Total </a:t>
                      </a:r>
                      <a:r>
                        <a:rPr lang="en-IE" sz="700" b="1" i="0" u="none" strike="noStrike" dirty="0" err="1">
                          <a:solidFill>
                            <a:schemeClr val="bg1"/>
                          </a:solidFill>
                          <a:effectLst/>
                          <a:latin typeface="Aptos Narrow" panose="020B0004020202020204" pitchFamily="34" charset="0"/>
                        </a:rPr>
                        <a:t>FluVaccinated</a:t>
                      </a:r>
                      <a:endParaRPr lang="en-IE" sz="700" b="1" i="0" u="none" strike="noStrike" dirty="0">
                        <a:solidFill>
                          <a:schemeClr val="bg1"/>
                        </a:solidFill>
                        <a:effectLst/>
                        <a:latin typeface="Aptos Narrow" panose="020B0004020202020204" pitchFamily="34" charset="0"/>
                      </a:endParaRP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IE" sz="700" b="1" i="0" u="none" strike="noStrike" dirty="0">
                          <a:solidFill>
                            <a:schemeClr val="bg1"/>
                          </a:solidFill>
                          <a:effectLst/>
                          <a:latin typeface="Aptos Narrow" panose="020B0004020202020204" pitchFamily="34" charset="0"/>
                        </a:rPr>
                        <a:t>% Total FluVaccineUptake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IE" sz="700" b="1" i="0" u="none" strike="noStrike" dirty="0">
                          <a:solidFill>
                            <a:schemeClr val="bg1"/>
                          </a:solidFill>
                          <a:effectLst/>
                          <a:latin typeface="Aptos Narrow" panose="020B0004020202020204" pitchFamily="34" charset="0"/>
                        </a:rPr>
                        <a:t>Total COVID-19Vaccinated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IE" sz="700" b="1" i="0" u="none" strike="noStrike" dirty="0">
                          <a:solidFill>
                            <a:schemeClr val="bg1"/>
                          </a:solidFill>
                          <a:effectLst/>
                          <a:latin typeface="Aptos Narrow" panose="020B0004020202020204" pitchFamily="34" charset="0"/>
                        </a:rPr>
                        <a:t>% Total COVID-19VaccineUptake</a:t>
                      </a:r>
                    </a:p>
                  </a:txBody>
                  <a:tcPr marL="2521" marR="2521" marT="2521"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C00000"/>
                    </a:solidFill>
                  </a:tcPr>
                </a:tc>
                <a:extLst>
                  <a:ext uri="{0D108BD9-81ED-4DB2-BD59-A6C34878D82A}">
                    <a16:rowId xmlns:a16="http://schemas.microsoft.com/office/drawing/2014/main" val="2445652406"/>
                  </a:ext>
                </a:extLst>
              </a:tr>
              <a:tr h="97929">
                <a:tc>
                  <a:txBody>
                    <a:bodyPr/>
                    <a:lstStyle/>
                    <a:p>
                      <a:pPr algn="l" fontAlgn="b"/>
                      <a:r>
                        <a:rPr lang="en-IE" sz="650" b="0" i="0" u="none" strike="noStrike" dirty="0">
                          <a:solidFill>
                            <a:srgbClr val="000000"/>
                          </a:solidFill>
                          <a:effectLst/>
                          <a:latin typeface="Aptos Narrow" panose="020B0004020202020204" pitchFamily="34" charset="0"/>
                        </a:rPr>
                        <a:t>Dublin and Midlands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Children's Health Ireland at Crumlin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3106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1760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56.7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515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569807464"/>
                  </a:ext>
                </a:extLst>
              </a:tr>
              <a:tr h="101717">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Children's Hospital Ireland (Tallaght University Hospital Unit)</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238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62.5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14.4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047869521"/>
                  </a:ext>
                </a:extLst>
              </a:tr>
              <a:tr h="129542">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Children's University Hospital, Temple Street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1683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1138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67.6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20327611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Coombe Women &amp; Infants University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1170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775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66.2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438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37.4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267409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Midland Regional Hospital Mullingar</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1285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39.2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9.8</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031042624"/>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Midland Regional Hospital Portlaoise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1004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451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44.9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584389082"/>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Midland Regional Hospital Tullamore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1607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652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13.3</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862043080"/>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Naas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1126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539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47.9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23.2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88363561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James's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5863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2462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42.0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1114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737328549"/>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St. Luke's Hospital, Rathgar,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574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48.4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23.7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920681119"/>
                  </a:ext>
                </a:extLst>
              </a:tr>
              <a:tr h="98711">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Tallaght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3891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1832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47.1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960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24.7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876017352"/>
                  </a:ext>
                </a:extLst>
              </a:tr>
              <a:tr h="97929">
                <a:tc>
                  <a:txBody>
                    <a:bodyPr/>
                    <a:lstStyle/>
                    <a:p>
                      <a:pPr algn="l" fontAlgn="b"/>
                      <a:r>
                        <a:rPr lang="en-GB" sz="650" b="1" i="0" u="none" strike="noStrike" dirty="0">
                          <a:solidFill>
                            <a:srgbClr val="000000"/>
                          </a:solidFill>
                          <a:effectLst/>
                          <a:latin typeface="Aptos Narrow" panose="020B0004020202020204" pitchFamily="34" charset="0"/>
                        </a:rPr>
                        <a:t>Dublin and Midlands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21690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10629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49.0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4266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19.7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515802714"/>
                  </a:ext>
                </a:extLst>
              </a:tr>
              <a:tr h="97929">
                <a:tc>
                  <a:txBody>
                    <a:bodyPr/>
                    <a:lstStyle/>
                    <a:p>
                      <a:pPr algn="l" fontAlgn="b"/>
                      <a:r>
                        <a:rPr lang="en-GB" sz="650" b="0" i="0" u="none" strike="noStrike" dirty="0">
                          <a:solidFill>
                            <a:srgbClr val="000000"/>
                          </a:solidFill>
                          <a:effectLst/>
                          <a:latin typeface="Aptos Narrow" panose="020B0004020202020204" pitchFamily="34" charset="0"/>
                        </a:rPr>
                        <a:t>Dublin and North East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Beaumont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4989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58791987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Cappagh National Orthopaedic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599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57.9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941700461"/>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Cavan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1452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481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324397124"/>
                  </a:ext>
                </a:extLst>
              </a:tr>
              <a:tr h="84033">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Children's Hospital Ireland (Connolly Hospital Blanchardstown)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58.6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5288221"/>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Louth County Hospital, Dundalk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23987535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Mater Misericordiae University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5024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2058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41.0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718695066"/>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Monaghan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887647345"/>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Our Lady Of Lourdes Hospital, Drogheda</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2876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1109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830902865"/>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Rotunda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1000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585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58.5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89309190"/>
                  </a:ext>
                </a:extLst>
              </a:tr>
              <a:tr h="97929">
                <a:tc>
                  <a:txBody>
                    <a:bodyPr/>
                    <a:lstStyle/>
                    <a:p>
                      <a:pPr algn="l" fontAlgn="b"/>
                      <a:r>
                        <a:rPr lang="en-GB" sz="650" b="1" i="0" u="none" strike="noStrike" dirty="0">
                          <a:solidFill>
                            <a:srgbClr val="000000"/>
                          </a:solidFill>
                          <a:effectLst/>
                          <a:latin typeface="Aptos Narrow" panose="020B0004020202020204" pitchFamily="34" charset="0"/>
                        </a:rPr>
                        <a:t>Dublin and North East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16626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6957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41.8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0.0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086501764"/>
                  </a:ext>
                </a:extLst>
              </a:tr>
              <a:tr h="97929">
                <a:tc>
                  <a:txBody>
                    <a:bodyPr/>
                    <a:lstStyle/>
                    <a:p>
                      <a:pPr algn="l" fontAlgn="b"/>
                      <a:r>
                        <a:rPr lang="en-GB" sz="650" b="0" i="0" u="none" strike="noStrike" dirty="0">
                          <a:solidFill>
                            <a:srgbClr val="000000"/>
                          </a:solidFill>
                          <a:effectLst/>
                          <a:latin typeface="Aptos Narrow" panose="020B0004020202020204" pitchFamily="34" charset="0"/>
                        </a:rPr>
                        <a:t>Dublin and South East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Kilcreene Orthopaedic Hospital, Kilkenny</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39.5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601684226"/>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National Maternity Hospital, Holles Street</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1024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648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352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500636716"/>
                  </a:ext>
                </a:extLst>
              </a:tr>
              <a:tr h="91205">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National Rehabilitation Hospital, Dún Laoghaire, Co.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803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442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232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28.9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770753504"/>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Royal Victoria Eye &amp; Ear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395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244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61.8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30.4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80309482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South Tipperary General Hospital, Clonmel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635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47.6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152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020394939"/>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Columcille's Hospital, Loughlinstown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567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244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43.0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983431692"/>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Luke's General Hospital, Kilkenny</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1565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26190887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St. Michael's Hospital, Dun Laoghaire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484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251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51.9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038436876"/>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Vincent's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4052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2063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1375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87187126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University Hospital Waterford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3046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2218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72.8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836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27.4</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116497344"/>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Wexford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1285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728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56.7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290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22.6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709667199"/>
                  </a:ext>
                </a:extLst>
              </a:tr>
              <a:tr h="113312">
                <a:tc>
                  <a:txBody>
                    <a:bodyPr/>
                    <a:lstStyle/>
                    <a:p>
                      <a:pPr algn="l" fontAlgn="b"/>
                      <a:r>
                        <a:rPr lang="en-GB" sz="650" b="1" i="0" u="none" strike="noStrike" dirty="0">
                          <a:solidFill>
                            <a:srgbClr val="000000"/>
                          </a:solidFill>
                          <a:effectLst/>
                          <a:latin typeface="Aptos Narrow" panose="020B0004020202020204" pitchFamily="34" charset="0"/>
                        </a:rPr>
                        <a:t>Dublin and South East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14635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8366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57.2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3933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26.9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867661206"/>
                  </a:ext>
                </a:extLst>
              </a:tr>
              <a:tr h="97929">
                <a:tc>
                  <a:txBody>
                    <a:bodyPr/>
                    <a:lstStyle/>
                    <a:p>
                      <a:pPr algn="l" fontAlgn="b"/>
                      <a:r>
                        <a:rPr lang="en-IE" sz="650" b="0" i="0" u="none" strike="noStrike" dirty="0">
                          <a:solidFill>
                            <a:srgbClr val="000000"/>
                          </a:solidFill>
                          <a:effectLst/>
                          <a:latin typeface="Aptos Narrow" panose="020B0004020202020204" pitchFamily="34" charset="0"/>
                        </a:rPr>
                        <a:t>Mid West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Croom Orthopaedic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465330979"/>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Ennis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323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15.5</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54742809"/>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Nenagh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29.8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8.9</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14375257"/>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John’s Hospital, Limerick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440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26.6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5882591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University Hospital Limerick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4341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2064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47.5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395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9.1</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139260585"/>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University Maternity Hospital Limerick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488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40.0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66030202"/>
                  </a:ext>
                </a:extLst>
              </a:tr>
              <a:tr h="97929">
                <a:tc>
                  <a:txBody>
                    <a:bodyPr/>
                    <a:lstStyle/>
                    <a:p>
                      <a:pPr algn="l" fontAlgn="b"/>
                      <a:r>
                        <a:rPr lang="en-IE" sz="650" b="1" i="0" u="none" strike="noStrike" dirty="0">
                          <a:solidFill>
                            <a:srgbClr val="000000"/>
                          </a:solidFill>
                          <a:effectLst/>
                          <a:latin typeface="Aptos Narrow" panose="020B0004020202020204" pitchFamily="34" charset="0"/>
                        </a:rPr>
                        <a:t>Mid West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6307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2669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42.3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571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9.1</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136571690"/>
                  </a:ext>
                </a:extLst>
              </a:tr>
              <a:tr h="97929">
                <a:tc>
                  <a:txBody>
                    <a:bodyPr/>
                    <a:lstStyle/>
                    <a:p>
                      <a:pPr algn="l" fontAlgn="b"/>
                      <a:r>
                        <a:rPr lang="en-IE" sz="650" b="0" i="0" u="none" strike="noStrike" dirty="0">
                          <a:solidFill>
                            <a:srgbClr val="000000"/>
                          </a:solidFill>
                          <a:effectLst/>
                          <a:latin typeface="Aptos Narrow" panose="020B0004020202020204" pitchFamily="34" charset="0"/>
                        </a:rPr>
                        <a:t>South West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Bantry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373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43.2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844301521"/>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Cork University Hospital (excluding maternity)</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5127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2571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1113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120174206"/>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Cork University Hospital Maternity (CUHM)</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789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327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41.4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922675387"/>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Mallow General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397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255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64.2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88000082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Mercy University Hospital, Cork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1683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572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34.0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130044743"/>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South Infirmary - Victoria University Hospital, Cork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492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42.8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14.6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438791500"/>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University Hospital Kerry</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1724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488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28.3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172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10.0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694630079"/>
                  </a:ext>
                </a:extLst>
              </a:tr>
              <a:tr h="97929">
                <a:tc>
                  <a:txBody>
                    <a:bodyPr/>
                    <a:lstStyle/>
                    <a:p>
                      <a:pPr algn="l" fontAlgn="b"/>
                      <a:r>
                        <a:rPr lang="en-IE" sz="650" b="1" i="0" u="none" strike="noStrike" dirty="0">
                          <a:solidFill>
                            <a:srgbClr val="000000"/>
                          </a:solidFill>
                          <a:effectLst/>
                          <a:latin typeface="Aptos Narrow" panose="020B0004020202020204" pitchFamily="34" charset="0"/>
                        </a:rPr>
                        <a:t>South West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11243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4866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43.3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1817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16.2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945213735"/>
                  </a:ext>
                </a:extLst>
              </a:tr>
              <a:tr h="97929">
                <a:tc>
                  <a:txBody>
                    <a:bodyPr/>
                    <a:lstStyle/>
                    <a:p>
                      <a:pPr algn="l" fontAlgn="b"/>
                      <a:r>
                        <a:rPr lang="en-GB" sz="650" b="0" i="0" u="none" strike="noStrike" dirty="0">
                          <a:solidFill>
                            <a:srgbClr val="000000"/>
                          </a:solidFill>
                          <a:effectLst/>
                          <a:latin typeface="Aptos Narrow" panose="020B0004020202020204" pitchFamily="34" charset="0"/>
                        </a:rPr>
                        <a:t>West and North West Hospitals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Galway University Hospitals</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5068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1670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950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18.7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632656156"/>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Letterkenny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2482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427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17.2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211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8.5</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908370065"/>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Mayo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1660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594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35.8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263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15.8</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837599682"/>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Portiuncula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1195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706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59.1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11.0</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112195675"/>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Roscommon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507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98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19.3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3.6</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034906370"/>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Sligo University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2274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1049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301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13.2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019043964"/>
                  </a:ext>
                </a:extLst>
              </a:tr>
              <a:tr h="97929">
                <a:tc>
                  <a:txBody>
                    <a:bodyPr/>
                    <a:lstStyle/>
                    <a:p>
                      <a:pPr algn="l" fontAlgn="b"/>
                      <a:r>
                        <a:rPr lang="en-GB" sz="650" b="1" i="0" u="none" strike="noStrike" dirty="0">
                          <a:solidFill>
                            <a:srgbClr val="000000"/>
                          </a:solidFill>
                          <a:effectLst/>
                          <a:latin typeface="Aptos Narrow" panose="020B0004020202020204" pitchFamily="34" charset="0"/>
                        </a:rPr>
                        <a:t>West and North West Hospitals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13186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4544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34.5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1875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14.2</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532269346"/>
                  </a:ext>
                </a:extLst>
              </a:tr>
              <a:tr h="97929">
                <a:tc>
                  <a:txBody>
                    <a:bodyPr/>
                    <a:lstStyle/>
                    <a:p>
                      <a:pPr algn="l" fontAlgn="b"/>
                      <a:r>
                        <a:rPr lang="en-IE" sz="650" b="0" i="0" u="none" strike="noStrike" dirty="0">
                          <a:solidFill>
                            <a:srgbClr val="000000"/>
                          </a:solidFill>
                          <a:effectLst/>
                          <a:latin typeface="Aptos Narrow" panose="020B0004020202020204" pitchFamily="34" charset="0"/>
                        </a:rPr>
                        <a:t>Outside Regional Areas</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Bon Secours Hospital, Cork</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1753</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715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40.8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999693061"/>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fr-FR" sz="650" b="0" i="0" u="none" strike="noStrike" dirty="0">
                          <a:solidFill>
                            <a:srgbClr val="000000"/>
                          </a:solidFill>
                          <a:effectLst/>
                          <a:latin typeface="Aptos Narrow" panose="020B0004020202020204" pitchFamily="34" charset="0"/>
                        </a:rPr>
                        <a:t>Bon Secours Hospital, Glasnevin,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774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35.5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503782568"/>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Bon Secours Hospital, Tralee</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676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261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38.6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12481561"/>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Clontarf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277</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81</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29.2</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603753435"/>
                  </a:ext>
                </a:extLst>
              </a:tr>
              <a:tr h="127791">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GB" sz="650" b="0" i="0" u="none" strike="noStrike" dirty="0">
                          <a:solidFill>
                            <a:srgbClr val="000000"/>
                          </a:solidFill>
                          <a:effectLst/>
                          <a:latin typeface="Aptos Narrow" panose="020B0004020202020204" pitchFamily="34" charset="0"/>
                        </a:rPr>
                        <a:t>Hermitage Medical Clinic, Old Lucan Road, Dublin 20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800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320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40.0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222580589"/>
                  </a:ext>
                </a:extLst>
              </a:tr>
              <a:tr h="97929">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Mater Private Hospital, Dublin</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2065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598</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29.0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854789496"/>
                  </a:ext>
                </a:extLst>
              </a:tr>
              <a:tr h="0">
                <a:tc>
                  <a:txBody>
                    <a:bodyPr/>
                    <a:lstStyle/>
                    <a:p>
                      <a:pPr algn="l" fontAlgn="b"/>
                      <a:r>
                        <a:rPr lang="en-IE" sz="650" b="0" i="0" u="none" strike="noStrike" dirty="0">
                          <a:solidFill>
                            <a:srgbClr val="000000"/>
                          </a:solidFill>
                          <a:effectLst/>
                          <a:latin typeface="Aptos Narrow" panose="020B0004020202020204" pitchFamily="34" charset="0"/>
                        </a:rPr>
                        <a:t> </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0" i="0" u="none" strike="noStrike" dirty="0">
                          <a:solidFill>
                            <a:srgbClr val="000000"/>
                          </a:solidFill>
                          <a:effectLst/>
                          <a:latin typeface="Aptos Narrow" panose="020B0004020202020204" pitchFamily="34" charset="0"/>
                        </a:rPr>
                        <a:t>St. Vincent's Private Hospital</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1264</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335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26.5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0"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475401694"/>
                  </a:ext>
                </a:extLst>
              </a:tr>
              <a:tr h="97929">
                <a:tc>
                  <a:txBody>
                    <a:bodyPr/>
                    <a:lstStyle/>
                    <a:p>
                      <a:pPr algn="l" fontAlgn="b"/>
                      <a:r>
                        <a:rPr lang="en-IE" sz="650" b="1" i="0" u="none" strike="noStrike" dirty="0">
                          <a:solidFill>
                            <a:srgbClr val="000000"/>
                          </a:solidFill>
                          <a:effectLst/>
                          <a:latin typeface="Aptos Narrow" panose="020B0004020202020204" pitchFamily="34" charset="0"/>
                        </a:rPr>
                        <a:t>Outside Regional Areas 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7609</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2585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34.0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ND</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720852591"/>
                  </a:ext>
                </a:extLst>
              </a:tr>
              <a:tr h="97929">
                <a:tc>
                  <a:txBody>
                    <a:bodyPr/>
                    <a:lstStyle/>
                    <a:p>
                      <a:pPr algn="l" fontAlgn="b"/>
                      <a:r>
                        <a:rPr lang="en-IE" sz="650" b="1" i="0" u="none" strike="noStrike" dirty="0">
                          <a:solidFill>
                            <a:srgbClr val="000000"/>
                          </a:solidFill>
                          <a:effectLst/>
                          <a:latin typeface="Aptos Narrow" panose="020B0004020202020204" pitchFamily="34" charset="0"/>
                        </a:rPr>
                        <a:t>Total</a:t>
                      </a:r>
                    </a:p>
                  </a:txBody>
                  <a:tcPr marL="2521" marR="2521" marT="2521"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E" sz="650" b="1" i="0" u="none" strike="noStrike" dirty="0">
                          <a:solidFill>
                            <a:srgbClr val="000000"/>
                          </a:solidFill>
                          <a:effectLst/>
                          <a:latin typeface="Aptos Narrow" panose="020B0004020202020204" pitchFamily="34" charset="0"/>
                        </a:rPr>
                        <a:t> </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91296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40616</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44.5</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12470</a:t>
                      </a:r>
                    </a:p>
                  </a:txBody>
                  <a:tcPr marL="2521" marR="2521" marT="25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IE" sz="650" b="1" i="0" u="none" strike="noStrike" dirty="0">
                          <a:solidFill>
                            <a:srgbClr val="000000"/>
                          </a:solidFill>
                          <a:effectLst/>
                          <a:latin typeface="Aptos Narrow" panose="020B0004020202020204" pitchFamily="34" charset="0"/>
                        </a:rPr>
                        <a:t>13.7</a:t>
                      </a:r>
                    </a:p>
                  </a:txBody>
                  <a:tcPr marL="2521" marR="2521" marT="252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4369705"/>
                  </a:ext>
                </a:extLst>
              </a:tr>
            </a:tbl>
          </a:graphicData>
        </a:graphic>
      </p:graphicFrame>
      <p:sp>
        <p:nvSpPr>
          <p:cNvPr id="12" name="TextBox 11">
            <a:extLst>
              <a:ext uri="{FF2B5EF4-FFF2-40B4-BE49-F238E27FC236}">
                <a16:creationId xmlns:a16="http://schemas.microsoft.com/office/drawing/2014/main" id="{14B0CE0C-9016-6B3A-C838-3297B9506E6B}"/>
              </a:ext>
            </a:extLst>
          </p:cNvPr>
          <p:cNvSpPr txBox="1"/>
          <p:nvPr/>
        </p:nvSpPr>
        <p:spPr>
          <a:xfrm>
            <a:off x="86227" y="4229084"/>
            <a:ext cx="3883504" cy="1083566"/>
          </a:xfrm>
          <a:prstGeom prst="rect">
            <a:avLst/>
          </a:prstGeom>
          <a:noFill/>
        </p:spPr>
        <p:txBody>
          <a:bodyPr wrap="square">
            <a:spAutoFit/>
          </a:bodyPr>
          <a:lstStyle/>
          <a:p>
            <a:pPr>
              <a:lnSpc>
                <a:spcPct val="150000"/>
              </a:lnSpc>
            </a:pPr>
            <a:r>
              <a:rPr lang="en-IE" sz="1100" b="1" kern="100" dirty="0">
                <a:latin typeface="Aptos" panose="020B0004020202020204" pitchFamily="34" charset="0"/>
                <a:cs typeface="Times New Roman" panose="02020603050405020304" pitchFamily="18" charset="0"/>
              </a:rPr>
              <a:t>An excel file listing of the 57 </a:t>
            </a:r>
            <a:r>
              <a:rPr lang="en-GB" sz="1100" b="1" kern="100" dirty="0">
                <a:latin typeface="Aptos" panose="020B0004020202020204" pitchFamily="34" charset="0"/>
                <a:cs typeface="Times New Roman" panose="02020603050405020304" pitchFamily="18" charset="0"/>
              </a:rPr>
              <a:t>participating hospitals in the 2024-2025 survey with details of the eligible and influenza (flu) and COVID-19 vaccinated staff by HSE category is available to download </a:t>
            </a:r>
            <a:r>
              <a:rPr lang="en-GB" sz="1100" b="1" kern="100" dirty="0">
                <a:solidFill>
                  <a:srgbClr val="0070C0"/>
                </a:solidFill>
                <a:latin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here</a:t>
            </a:r>
            <a:endParaRPr lang="en-IE" sz="1100" kern="100" dirty="0">
              <a:solidFill>
                <a:srgbClr val="0070C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4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284" y="1310982"/>
            <a:ext cx="11915875" cy="5304422"/>
          </a:xfrm>
        </p:spPr>
        <p:txBody>
          <a:bodyPr>
            <a:normAutofit fontScale="85000" lnSpcReduction="10000"/>
          </a:bodyPr>
          <a:lstStyle/>
          <a:p>
            <a:r>
              <a:rPr lang="en-IE" sz="1700" b="1" dirty="0"/>
              <a:t>A literature review by the National Immunisation Office </a:t>
            </a:r>
            <a:r>
              <a:rPr lang="en-IE" sz="1700" dirty="0"/>
              <a:t>has identified key priority areas of focus to inform the strengthening and the development of tailored multifaceted approaches to </a:t>
            </a:r>
            <a:r>
              <a:rPr lang="en-IE" sz="1700" b="1" dirty="0"/>
              <a:t>improve vaccine uptake in HCWs in the 2025/2026 </a:t>
            </a:r>
            <a:r>
              <a:rPr lang="en-IE" sz="1700" dirty="0"/>
              <a:t>winter season in Ireland</a:t>
            </a:r>
          </a:p>
          <a:p>
            <a:r>
              <a:rPr lang="en-IE" sz="1700" b="1" dirty="0"/>
              <a:t>Access, local leadership and building and maintaining trust is key</a:t>
            </a:r>
          </a:p>
          <a:p>
            <a:pPr lvl="0"/>
            <a:r>
              <a:rPr lang="en-IE" sz="1700" dirty="0">
                <a:solidFill>
                  <a:prstClr val="black"/>
                </a:solidFill>
              </a:rPr>
              <a:t>There is a </a:t>
            </a:r>
            <a:r>
              <a:rPr lang="en-IE" sz="1700" b="1" dirty="0">
                <a:solidFill>
                  <a:prstClr val="black"/>
                </a:solidFill>
              </a:rPr>
              <a:t>positive association </a:t>
            </a:r>
            <a:r>
              <a:rPr lang="en-IE" sz="1700" dirty="0">
                <a:solidFill>
                  <a:prstClr val="black"/>
                </a:solidFill>
              </a:rPr>
              <a:t>between </a:t>
            </a:r>
            <a:r>
              <a:rPr lang="en-IE" sz="1700" b="1" dirty="0">
                <a:solidFill>
                  <a:prstClr val="black"/>
                </a:solidFill>
              </a:rPr>
              <a:t>interventions and HCW vaccine uptake </a:t>
            </a:r>
            <a:r>
              <a:rPr lang="en-IE" sz="1700" dirty="0">
                <a:solidFill>
                  <a:prstClr val="black"/>
                </a:solidFill>
              </a:rPr>
              <a:t>and most interventions increase vaccination rates particularly by </a:t>
            </a:r>
            <a:r>
              <a:rPr lang="en-IE" sz="1700" b="1" dirty="0">
                <a:solidFill>
                  <a:prstClr val="black"/>
                </a:solidFill>
              </a:rPr>
              <a:t>combining interventions </a:t>
            </a:r>
            <a:r>
              <a:rPr lang="en-IE" sz="1700" dirty="0">
                <a:solidFill>
                  <a:prstClr val="black"/>
                </a:solidFill>
              </a:rPr>
              <a:t>in different areas</a:t>
            </a:r>
          </a:p>
          <a:p>
            <a:pPr lvl="0"/>
            <a:r>
              <a:rPr lang="en-GB" sz="1700" dirty="0">
                <a:solidFill>
                  <a:prstClr val="black"/>
                </a:solidFill>
              </a:rPr>
              <a:t>The </a:t>
            </a:r>
            <a:r>
              <a:rPr lang="en-GB" sz="1700" b="1" dirty="0">
                <a:solidFill>
                  <a:schemeClr val="accent2"/>
                </a:solidFill>
              </a:rPr>
              <a:t>key priority areas of focus </a:t>
            </a:r>
            <a:r>
              <a:rPr lang="en-GB" sz="1700" dirty="0">
                <a:solidFill>
                  <a:prstClr val="black"/>
                </a:solidFill>
              </a:rPr>
              <a:t>to improve vaccine uptake should be:</a:t>
            </a:r>
          </a:p>
          <a:p>
            <a:pPr lvl="1"/>
            <a:r>
              <a:rPr lang="en-GB" sz="1700" b="1" dirty="0">
                <a:solidFill>
                  <a:prstClr val="black"/>
                </a:solidFill>
              </a:rPr>
              <a:t>Removing any and all </a:t>
            </a:r>
            <a:r>
              <a:rPr lang="en-GB" sz="1700" b="1" u="sng" dirty="0">
                <a:solidFill>
                  <a:prstClr val="black"/>
                </a:solidFill>
              </a:rPr>
              <a:t>access barriers </a:t>
            </a:r>
            <a:r>
              <a:rPr lang="en-GB" sz="1700" b="1" dirty="0">
                <a:solidFill>
                  <a:prstClr val="black"/>
                </a:solidFill>
              </a:rPr>
              <a:t>to vaccination </a:t>
            </a:r>
          </a:p>
          <a:p>
            <a:pPr lvl="1"/>
            <a:r>
              <a:rPr lang="en-GB" sz="1700" b="1" dirty="0">
                <a:solidFill>
                  <a:prstClr val="black"/>
                </a:solidFill>
              </a:rPr>
              <a:t>Strengthening </a:t>
            </a:r>
            <a:r>
              <a:rPr lang="en-GB" sz="1700" b="1" u="sng" dirty="0">
                <a:solidFill>
                  <a:prstClr val="black"/>
                </a:solidFill>
              </a:rPr>
              <a:t>visible clinical leadership</a:t>
            </a:r>
          </a:p>
          <a:p>
            <a:pPr lvl="1"/>
            <a:r>
              <a:rPr lang="en-GB" sz="1700" b="1" dirty="0">
                <a:solidFill>
                  <a:prstClr val="black"/>
                </a:solidFill>
              </a:rPr>
              <a:t>Ensuring that there is clear, consistent and accessible </a:t>
            </a:r>
            <a:r>
              <a:rPr lang="en-GB" sz="1700" b="1" u="sng" dirty="0">
                <a:solidFill>
                  <a:prstClr val="black"/>
                </a:solidFill>
              </a:rPr>
              <a:t>messaging</a:t>
            </a:r>
            <a:r>
              <a:rPr lang="en-GB" sz="1700" b="1" dirty="0">
                <a:solidFill>
                  <a:prstClr val="black"/>
                </a:solidFill>
              </a:rPr>
              <a:t> that emphasises the </a:t>
            </a:r>
            <a:r>
              <a:rPr lang="en-GB" sz="1700" b="1" u="sng" dirty="0">
                <a:solidFill>
                  <a:prstClr val="black"/>
                </a:solidFill>
              </a:rPr>
              <a:t>benefits</a:t>
            </a:r>
            <a:r>
              <a:rPr lang="en-GB" sz="1700" b="1" dirty="0">
                <a:solidFill>
                  <a:prstClr val="black"/>
                </a:solidFill>
              </a:rPr>
              <a:t> of vaccination for HCWs</a:t>
            </a:r>
          </a:p>
          <a:p>
            <a:pPr lvl="1"/>
            <a:r>
              <a:rPr lang="en-GB" sz="1700" b="1" dirty="0">
                <a:solidFill>
                  <a:prstClr val="black"/>
                </a:solidFill>
              </a:rPr>
              <a:t>Offering </a:t>
            </a:r>
            <a:r>
              <a:rPr lang="en-GB" sz="1700" b="1" u="sng" dirty="0">
                <a:solidFill>
                  <a:prstClr val="black"/>
                </a:solidFill>
              </a:rPr>
              <a:t>personalised vaccine invitations and reminders </a:t>
            </a:r>
            <a:r>
              <a:rPr lang="en-GB" sz="1700" b="1" dirty="0">
                <a:solidFill>
                  <a:prstClr val="black"/>
                </a:solidFill>
              </a:rPr>
              <a:t>for HCWs</a:t>
            </a:r>
          </a:p>
          <a:p>
            <a:r>
              <a:rPr lang="en-IE" b="1" dirty="0"/>
              <a:t>Mandatory vaccination has been shown to be effective </a:t>
            </a:r>
            <a:r>
              <a:rPr lang="en-IE" dirty="0"/>
              <a:t>but it is </a:t>
            </a:r>
            <a:r>
              <a:rPr lang="en-IE" b="1" dirty="0"/>
              <a:t>controversial </a:t>
            </a:r>
            <a:r>
              <a:rPr lang="en-IE" dirty="0"/>
              <a:t>and can be met with opposition</a:t>
            </a:r>
          </a:p>
          <a:p>
            <a:r>
              <a:rPr lang="en-IE" b="1" dirty="0"/>
              <a:t>Mandatory education for HCWs may be a more acceptable alternative </a:t>
            </a:r>
            <a:r>
              <a:rPr lang="en-IE" dirty="0"/>
              <a:t>and may be effective combined with other interventions </a:t>
            </a:r>
          </a:p>
          <a:p>
            <a:pPr lvl="1"/>
            <a:r>
              <a:rPr lang="en-IE" dirty="0"/>
              <a:t>A focus on </a:t>
            </a:r>
            <a:r>
              <a:rPr lang="en-IE" b="1" dirty="0"/>
              <a:t>supportive workplace strategies </a:t>
            </a:r>
            <a:r>
              <a:rPr lang="en-IE" dirty="0"/>
              <a:t>that build and maintain trust is important </a:t>
            </a:r>
            <a:endParaRPr lang="en-GB" sz="1700" dirty="0">
              <a:solidFill>
                <a:prstClr val="black"/>
              </a:solidFill>
            </a:endParaRPr>
          </a:p>
          <a:p>
            <a:r>
              <a:rPr lang="en-IE" sz="1700" b="1" dirty="0"/>
              <a:t>Multifaceted interventions </a:t>
            </a:r>
            <a:r>
              <a:rPr lang="en-IE" sz="1700" dirty="0"/>
              <a:t>to improve HCW vaccine uptake should be informed by the priority areas identified and tailored locally to the requirements of different professional groups in a variety of clinical settings</a:t>
            </a:r>
          </a:p>
          <a:p>
            <a:pPr lvl="1"/>
            <a:r>
              <a:rPr lang="en-IE" sz="1700" dirty="0"/>
              <a:t>This will require </a:t>
            </a:r>
            <a:r>
              <a:rPr lang="en-IE" sz="1700" b="1" dirty="0"/>
              <a:t>engagement, planning, resources and local leadership</a:t>
            </a:r>
          </a:p>
        </p:txBody>
      </p:sp>
      <p:sp>
        <p:nvSpPr>
          <p:cNvPr id="3" name="Text Placeholder 2"/>
          <p:cNvSpPr>
            <a:spLocks noGrp="1"/>
          </p:cNvSpPr>
          <p:nvPr>
            <p:ph type="body" sz="quarter" idx="11"/>
          </p:nvPr>
        </p:nvSpPr>
        <p:spPr>
          <a:xfrm>
            <a:off x="1457433" y="310014"/>
            <a:ext cx="9822938" cy="780801"/>
          </a:xfrm>
        </p:spPr>
        <p:txBody>
          <a:bodyPr>
            <a:normAutofit lnSpcReduction="10000"/>
          </a:bodyPr>
          <a:lstStyle/>
          <a:p>
            <a:r>
              <a:rPr lang="en-IE" dirty="0"/>
              <a:t>Appendix 2: Improving Influenza vaccine uptake in </a:t>
            </a:r>
            <a:r>
              <a:rPr lang="en-IE" dirty="0">
                <a:solidFill>
                  <a:schemeClr val="accent4"/>
                </a:solidFill>
              </a:rPr>
              <a:t>HCWs</a:t>
            </a:r>
          </a:p>
        </p:txBody>
      </p:sp>
    </p:spTree>
    <p:extLst>
      <p:ext uri="{BB962C8B-B14F-4D97-AF65-F5344CB8AC3E}">
        <p14:creationId xmlns:p14="http://schemas.microsoft.com/office/powerpoint/2010/main" val="74393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cxnSp>
        <p:nvCxnSpPr>
          <p:cNvPr id="26" name="Straight Connector 25">
            <a:extLst>
              <a:ext uri="{FF2B5EF4-FFF2-40B4-BE49-F238E27FC236}">
                <a16:creationId xmlns:a16="http://schemas.microsoft.com/office/drawing/2014/main" id="{F88F9885-648B-8960-9C06-EA47D604A15F}"/>
              </a:ext>
            </a:extLst>
          </p:cNvPr>
          <p:cNvCxnSpPr>
            <a:cxnSpLocks/>
          </p:cNvCxnSpPr>
          <p:nvPr/>
        </p:nvCxnSpPr>
        <p:spPr>
          <a:xfrm>
            <a:off x="8461016" y="145440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itle 8">
            <a:extLst>
              <a:ext uri="{FF2B5EF4-FFF2-40B4-BE49-F238E27FC236}">
                <a16:creationId xmlns:a16="http://schemas.microsoft.com/office/drawing/2014/main" id="{6989FAF4-C2FC-ECCF-ECC6-3BB433DB3EA2}"/>
              </a:ext>
            </a:extLst>
          </p:cNvPr>
          <p:cNvSpPr txBox="1">
            <a:spLocks/>
          </p:cNvSpPr>
          <p:nvPr/>
        </p:nvSpPr>
        <p:spPr>
          <a:xfrm>
            <a:off x="78649" y="707775"/>
            <a:ext cx="4089154" cy="165304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pPr>
              <a:lnSpc>
                <a:spcPct val="150000"/>
              </a:lnSpc>
              <a:spcBef>
                <a:spcPts val="600"/>
              </a:spcBef>
            </a:pPr>
            <a:r>
              <a:rPr lang="en-GB" sz="2000" b="1" dirty="0">
                <a:solidFill>
                  <a:schemeClr val="bg1"/>
                </a:solidFill>
              </a:rPr>
              <a:t>What background information is relevant when reading this report and how was it conducted?</a:t>
            </a:r>
          </a:p>
        </p:txBody>
      </p:sp>
      <p:sp>
        <p:nvSpPr>
          <p:cNvPr id="9" name="TextBox 8">
            <a:extLst>
              <a:ext uri="{FF2B5EF4-FFF2-40B4-BE49-F238E27FC236}">
                <a16:creationId xmlns:a16="http://schemas.microsoft.com/office/drawing/2014/main" id="{B25522F7-D1DA-D96D-B38D-72F85ED98910}"/>
              </a:ext>
            </a:extLst>
          </p:cNvPr>
          <p:cNvSpPr txBox="1"/>
          <p:nvPr/>
        </p:nvSpPr>
        <p:spPr>
          <a:xfrm>
            <a:off x="4260493" y="223572"/>
            <a:ext cx="7609929" cy="5515484"/>
          </a:xfrm>
          <a:prstGeom prst="rect">
            <a:avLst/>
          </a:prstGeom>
          <a:noFill/>
        </p:spPr>
        <p:txBody>
          <a:bodyPr wrap="square">
            <a:spAutoFit/>
          </a:bodyPr>
          <a:lstStyle/>
          <a:p>
            <a:pPr marL="427037" indent="-342900">
              <a:lnSpc>
                <a:spcPct val="107000"/>
              </a:lnSpc>
              <a:spcAft>
                <a:spcPts val="800"/>
              </a:spcAft>
              <a:buClr>
                <a:srgbClr val="002060"/>
              </a:buClr>
              <a:buFont typeface="+mj-lt"/>
              <a:buAutoNum type="arabicPeriod"/>
            </a:pPr>
            <a:r>
              <a:rPr lang="en-GB" sz="1400" kern="100" dirty="0">
                <a:latin typeface="Aptos" panose="020B0004020202020204" pitchFamily="34" charset="0"/>
                <a:cs typeface="Times New Roman" panose="02020603050405020304" pitchFamily="18" charset="0"/>
              </a:rPr>
              <a:t>This HSE-HPSC survey report on the uptake of the influenza and COVID-19 vaccines in HCWs for the 2024-2025 season </a:t>
            </a:r>
          </a:p>
          <a:p>
            <a:pPr marL="427037" indent="-342900">
              <a:lnSpc>
                <a:spcPct val="107000"/>
              </a:lnSpc>
              <a:spcAft>
                <a:spcPts val="800"/>
              </a:spcAft>
              <a:buClr>
                <a:srgbClr val="002060"/>
              </a:buClr>
              <a:buFont typeface="+mj-lt"/>
              <a:buAutoNum type="arabicPeriod"/>
            </a:pPr>
            <a:r>
              <a:rPr lang="en-GB" sz="1400" kern="100" dirty="0">
                <a:latin typeface="Aptos" panose="020B0004020202020204" pitchFamily="34" charset="0"/>
                <a:cs typeface="Times New Roman" panose="02020603050405020304" pitchFamily="18" charset="0"/>
              </a:rPr>
              <a:t>Nationally, the HSE target influenza vaccine uptake for hospital-based HCWs of 75% remained unchanged from the previous season. In 2024-2025 the HCW target for COVID-19 vaccination uptake was 50%. All HSE manged/staffed/funded acute hospitals are obliged to participate in the annual survey whereas non HSE (section 38, 39 and privately run) hospitals are not, but are welcome to.</a:t>
            </a:r>
          </a:p>
          <a:p>
            <a:pPr marL="427037" indent="-342900">
              <a:lnSpc>
                <a:spcPct val="107000"/>
              </a:lnSpc>
              <a:spcAft>
                <a:spcPts val="800"/>
              </a:spcAft>
              <a:buClr>
                <a:srgbClr val="002060"/>
              </a:buClr>
              <a:buFont typeface="+mj-lt"/>
              <a:buAutoNum type="arabicPeriod"/>
            </a:pPr>
            <a:r>
              <a:rPr lang="en-GB" sz="1400" kern="100" dirty="0">
                <a:latin typeface="Aptos" panose="020B0004020202020204" pitchFamily="34" charset="0"/>
                <a:cs typeface="Times New Roman" panose="02020603050405020304" pitchFamily="18" charset="0"/>
              </a:rPr>
              <a:t>The survey presents results based on a number of data sources available to participants, focussing on returns obtained from acute hospitals, of which there were 53 public (HSE managed/staffed and funded) and 13 private targeted, a total of 66 in all. </a:t>
            </a:r>
          </a:p>
          <a:p>
            <a:pPr marL="427037" indent="-342900">
              <a:lnSpc>
                <a:spcPct val="107000"/>
              </a:lnSpc>
              <a:spcAft>
                <a:spcPts val="800"/>
              </a:spcAft>
              <a:buClr>
                <a:srgbClr val="002060"/>
              </a:buClr>
              <a:buFont typeface="+mj-lt"/>
              <a:buAutoNum type="arabicPeriod"/>
            </a:pPr>
            <a:r>
              <a:rPr lang="en-GB" sz="1400" kern="100" dirty="0">
                <a:latin typeface="Aptos" panose="020B0004020202020204" pitchFamily="34" charset="0"/>
                <a:cs typeface="Times New Roman" panose="02020603050405020304" pitchFamily="18" charset="0"/>
              </a:rPr>
              <a:t>The survey was undertaken on 4</a:t>
            </a:r>
            <a:r>
              <a:rPr lang="en-GB" sz="1400" kern="100" baseline="30000" dirty="0">
                <a:latin typeface="Aptos" panose="020B0004020202020204" pitchFamily="34" charset="0"/>
                <a:cs typeface="Times New Roman" panose="02020603050405020304" pitchFamily="18" charset="0"/>
              </a:rPr>
              <a:t>th</a:t>
            </a:r>
            <a:r>
              <a:rPr lang="en-GB" sz="1400" kern="100" dirty="0">
                <a:latin typeface="Aptos" panose="020B0004020202020204" pitchFamily="34" charset="0"/>
                <a:cs typeface="Times New Roman" panose="02020603050405020304" pitchFamily="18" charset="0"/>
              </a:rPr>
              <a:t> November 2024 for provisional results and repeated again on 20</a:t>
            </a:r>
            <a:r>
              <a:rPr lang="en-GB" sz="1400" kern="100" baseline="30000" dirty="0">
                <a:latin typeface="Aptos" panose="020B0004020202020204" pitchFamily="34" charset="0"/>
                <a:cs typeface="Times New Roman" panose="02020603050405020304" pitchFamily="18" charset="0"/>
              </a:rPr>
              <a:t>th</a:t>
            </a:r>
            <a:r>
              <a:rPr lang="en-GB" sz="1400" kern="100" dirty="0">
                <a:latin typeface="Aptos" panose="020B0004020202020204" pitchFamily="34" charset="0"/>
                <a:cs typeface="Times New Roman" panose="02020603050405020304" pitchFamily="18" charset="0"/>
              </a:rPr>
              <a:t> February 2025 for final returns. Validation of returns was completed on 10</a:t>
            </a:r>
            <a:r>
              <a:rPr lang="en-GB" sz="1400" kern="100" baseline="30000" dirty="0">
                <a:latin typeface="Aptos" panose="020B0004020202020204" pitchFamily="34" charset="0"/>
                <a:cs typeface="Times New Roman" panose="02020603050405020304" pitchFamily="18" charset="0"/>
              </a:rPr>
              <a:t>th</a:t>
            </a:r>
            <a:r>
              <a:rPr lang="en-GB" sz="1400" kern="100" dirty="0">
                <a:latin typeface="Aptos" panose="020B0004020202020204" pitchFamily="34" charset="0"/>
                <a:cs typeface="Times New Roman" panose="02020603050405020304" pitchFamily="18" charset="0"/>
              </a:rPr>
              <a:t> April 2025.</a:t>
            </a:r>
          </a:p>
          <a:p>
            <a:pPr marL="427037" indent="-342900">
              <a:lnSpc>
                <a:spcPct val="107000"/>
              </a:lnSpc>
              <a:spcAft>
                <a:spcPts val="800"/>
              </a:spcAft>
              <a:buClr>
                <a:srgbClr val="002060"/>
              </a:buClr>
              <a:buFont typeface="+mj-lt"/>
              <a:buAutoNum type="arabicPeriod"/>
            </a:pPr>
            <a:r>
              <a:rPr lang="en-IE" sz="1400" kern="100" dirty="0">
                <a:latin typeface="Aptos" panose="020B0004020202020204" pitchFamily="34" charset="0"/>
                <a:cs typeface="Times New Roman" panose="02020603050405020304" pitchFamily="18" charset="0"/>
              </a:rPr>
              <a:t>The survey was conducted online using the Qualtrics platform.</a:t>
            </a:r>
          </a:p>
          <a:p>
            <a:pPr marL="427037" indent="-342900">
              <a:lnSpc>
                <a:spcPct val="107000"/>
              </a:lnSpc>
              <a:spcAft>
                <a:spcPts val="800"/>
              </a:spcAft>
              <a:buClr>
                <a:srgbClr val="002060"/>
              </a:buClr>
              <a:buFont typeface="+mj-lt"/>
              <a:buAutoNum type="arabicPeriod"/>
            </a:pPr>
            <a:r>
              <a:rPr lang="en-IE" sz="1400" kern="100" dirty="0">
                <a:latin typeface="Aptos" panose="020B0004020202020204" pitchFamily="34" charset="0"/>
                <a:cs typeface="Times New Roman" panose="02020603050405020304" pitchFamily="18" charset="0"/>
              </a:rPr>
              <a:t>Among the key questions asked in the survey include:</a:t>
            </a:r>
          </a:p>
          <a:p>
            <a:pPr marL="800100" lvl="1" indent="-258763">
              <a:lnSpc>
                <a:spcPct val="107000"/>
              </a:lnSpc>
              <a:spcAft>
                <a:spcPts val="800"/>
              </a:spcAft>
              <a:buClr>
                <a:srgbClr val="002060"/>
              </a:buClr>
              <a:buFont typeface="Symbol" panose="05050102010706020507" pitchFamily="18" charset="2"/>
              <a:buChar char="+"/>
            </a:pPr>
            <a:r>
              <a:rPr lang="en-IE" sz="1400" kern="100" dirty="0">
                <a:latin typeface="Aptos" panose="020B0004020202020204" pitchFamily="34" charset="0"/>
                <a:cs typeface="Times New Roman" panose="02020603050405020304" pitchFamily="18" charset="0"/>
              </a:rPr>
              <a:t>Number of eligible HCWs for each of the six official categories of staff (</a:t>
            </a:r>
            <a:r>
              <a:rPr lang="en-GB" sz="1400" kern="100" dirty="0">
                <a:latin typeface="Aptos" panose="020B0004020202020204" pitchFamily="34" charset="0"/>
                <a:cs typeface="Times New Roman" panose="02020603050405020304" pitchFamily="18" charset="0"/>
              </a:rPr>
              <a:t>General Support Staff, Health &amp; Social Care Professionals, Management &amp; Admin, Medical &amp; Dental, Nursing and Other Patient &amp; Client Care)</a:t>
            </a:r>
            <a:endParaRPr lang="en-IE" sz="1400" kern="100" dirty="0">
              <a:latin typeface="Aptos" panose="020B0004020202020204" pitchFamily="34" charset="0"/>
              <a:cs typeface="Times New Roman" panose="02020603050405020304" pitchFamily="18" charset="0"/>
            </a:endParaRPr>
          </a:p>
          <a:p>
            <a:pPr marL="800100" lvl="1" indent="-258763">
              <a:lnSpc>
                <a:spcPct val="107000"/>
              </a:lnSpc>
              <a:spcAft>
                <a:spcPts val="800"/>
              </a:spcAft>
              <a:buClr>
                <a:srgbClr val="002060"/>
              </a:buClr>
              <a:buFont typeface="Symbol" panose="05050102010706020507" pitchFamily="18" charset="2"/>
              <a:buChar char="+"/>
            </a:pPr>
            <a:r>
              <a:rPr lang="en-IE" sz="1400" kern="100" dirty="0">
                <a:latin typeface="Aptos" panose="020B0004020202020204" pitchFamily="34" charset="0"/>
                <a:cs typeface="Times New Roman" panose="02020603050405020304" pitchFamily="18" charset="0"/>
              </a:rPr>
              <a:t>Number of seasonal influenza and COVID-19 eligible and vaccinated HCWs</a:t>
            </a:r>
          </a:p>
          <a:p>
            <a:pPr marL="800100" lvl="1" indent="-258763">
              <a:lnSpc>
                <a:spcPct val="107000"/>
              </a:lnSpc>
              <a:spcAft>
                <a:spcPts val="800"/>
              </a:spcAft>
              <a:buClr>
                <a:srgbClr val="002060"/>
              </a:buClr>
              <a:buFont typeface="Symbol" panose="05050102010706020507" pitchFamily="18" charset="2"/>
              <a:buChar char="+"/>
            </a:pPr>
            <a:r>
              <a:rPr lang="en-GB" sz="1400" kern="100" dirty="0">
                <a:latin typeface="Aptos" panose="020B0004020202020204" pitchFamily="34" charset="0"/>
                <a:cs typeface="Times New Roman" panose="02020603050405020304" pitchFamily="18" charset="0"/>
              </a:rPr>
              <a:t>Sources of information to collate the number of eligible and vaccinated HCWs</a:t>
            </a:r>
            <a:endParaRPr lang="en-IE" sz="1400" kern="100" dirty="0">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6E693A1-4A8E-5B93-FA14-8C7AD841A226}"/>
              </a:ext>
            </a:extLst>
          </p:cNvPr>
          <p:cNvSpPr txBox="1"/>
          <p:nvPr/>
        </p:nvSpPr>
        <p:spPr>
          <a:xfrm>
            <a:off x="94505" y="2299416"/>
            <a:ext cx="3989979" cy="2309991"/>
          </a:xfrm>
          <a:prstGeom prst="rect">
            <a:avLst/>
          </a:prstGeom>
          <a:noFill/>
        </p:spPr>
        <p:txBody>
          <a:bodyPr wrap="square">
            <a:spAutoFit/>
          </a:bodyPr>
          <a:lstStyle/>
          <a:p>
            <a:pPr marL="342900" indent="-342900">
              <a:lnSpc>
                <a:spcPct val="115000"/>
              </a:lnSpc>
              <a:buFont typeface="+mj-lt"/>
              <a:buAutoNum type="arabicPeriod"/>
            </a:pPr>
            <a:r>
              <a:rPr lang="en-IE" sz="1400" dirty="0">
                <a:solidFill>
                  <a:schemeClr val="bg1"/>
                </a:solidFill>
                <a:latin typeface="Aptos" panose="020B0004020202020204" pitchFamily="34" charset="0"/>
              </a:rPr>
              <a:t>What is the annual HPSC Hospital-based HCW survey?</a:t>
            </a:r>
          </a:p>
          <a:p>
            <a:pPr marL="342900" indent="-342900">
              <a:lnSpc>
                <a:spcPct val="115000"/>
              </a:lnSpc>
              <a:buFont typeface="+mj-lt"/>
              <a:buAutoNum type="arabicPeriod"/>
            </a:pPr>
            <a:r>
              <a:rPr lang="en-IE" sz="1400" dirty="0">
                <a:solidFill>
                  <a:schemeClr val="bg1"/>
                </a:solidFill>
                <a:latin typeface="Aptos" panose="020B0004020202020204" pitchFamily="34" charset="0"/>
              </a:rPr>
              <a:t>What is the target vaccine uptake?</a:t>
            </a:r>
          </a:p>
          <a:p>
            <a:pPr marL="342900" indent="-342900">
              <a:lnSpc>
                <a:spcPct val="115000"/>
              </a:lnSpc>
              <a:buFont typeface="+mj-lt"/>
              <a:buAutoNum type="arabicPeriod"/>
            </a:pPr>
            <a:r>
              <a:rPr lang="en-IE" sz="1400" dirty="0">
                <a:solidFill>
                  <a:schemeClr val="bg1"/>
                </a:solidFill>
                <a:latin typeface="Aptos" panose="020B0004020202020204" pitchFamily="34" charset="0"/>
              </a:rPr>
              <a:t>How many acute hospitals are there, both public and private?</a:t>
            </a:r>
          </a:p>
          <a:p>
            <a:pPr marL="342900" indent="-342900">
              <a:lnSpc>
                <a:spcPct val="115000"/>
              </a:lnSpc>
              <a:buFont typeface="+mj-lt"/>
              <a:buAutoNum type="arabicPeriod"/>
            </a:pPr>
            <a:r>
              <a:rPr lang="en-IE" sz="1400" dirty="0">
                <a:solidFill>
                  <a:schemeClr val="bg1"/>
                </a:solidFill>
                <a:latin typeface="Aptos" panose="020B0004020202020204" pitchFamily="34" charset="0"/>
              </a:rPr>
              <a:t>When was the survey conducted?</a:t>
            </a:r>
          </a:p>
          <a:p>
            <a:pPr marL="342900" indent="-342900">
              <a:lnSpc>
                <a:spcPct val="115000"/>
              </a:lnSpc>
              <a:buFont typeface="+mj-lt"/>
              <a:buAutoNum type="arabicPeriod"/>
            </a:pPr>
            <a:r>
              <a:rPr lang="en-IE" sz="1400" dirty="0">
                <a:solidFill>
                  <a:schemeClr val="bg1"/>
                </a:solidFill>
                <a:latin typeface="Aptos" panose="020B0004020202020204" pitchFamily="34" charset="0"/>
              </a:rPr>
              <a:t>How were the survey returns collated?</a:t>
            </a:r>
          </a:p>
          <a:p>
            <a:pPr marL="342900" indent="-342900">
              <a:lnSpc>
                <a:spcPct val="115000"/>
              </a:lnSpc>
              <a:buFont typeface="+mj-lt"/>
              <a:buAutoNum type="arabicPeriod"/>
            </a:pPr>
            <a:r>
              <a:rPr lang="en-IE" sz="1400" dirty="0">
                <a:solidFill>
                  <a:schemeClr val="bg1"/>
                </a:solidFill>
                <a:latin typeface="Aptos" panose="020B0004020202020204" pitchFamily="34" charset="0"/>
              </a:rPr>
              <a:t>What were the key questions asked in the survey?</a:t>
            </a:r>
          </a:p>
        </p:txBody>
      </p:sp>
      <p:sp>
        <p:nvSpPr>
          <p:cNvPr id="4" name="TextBox 3">
            <a:extLst>
              <a:ext uri="{FF2B5EF4-FFF2-40B4-BE49-F238E27FC236}">
                <a16:creationId xmlns:a16="http://schemas.microsoft.com/office/drawing/2014/main" id="{0B75BBAA-490E-57A5-C639-9CA50885DAD8}"/>
              </a:ext>
            </a:extLst>
          </p:cNvPr>
          <p:cNvSpPr txBox="1"/>
          <p:nvPr/>
        </p:nvSpPr>
        <p:spPr>
          <a:xfrm>
            <a:off x="1601690" y="192582"/>
            <a:ext cx="2027332" cy="467885"/>
          </a:xfrm>
          <a:prstGeom prst="rect">
            <a:avLst/>
          </a:prstGeom>
          <a:noFill/>
        </p:spPr>
        <p:txBody>
          <a:bodyPr wrap="square">
            <a:spAutoFit/>
          </a:bodyPr>
          <a:lstStyle/>
          <a:p>
            <a:pPr>
              <a:lnSpc>
                <a:spcPct val="150000"/>
              </a:lnSpc>
              <a:spcBef>
                <a:spcPts val="600"/>
              </a:spcBef>
            </a:pPr>
            <a:r>
              <a:rPr lang="en-GB" b="1" dirty="0">
                <a:solidFill>
                  <a:schemeClr val="bg1"/>
                </a:solidFill>
              </a:rPr>
              <a:t>Methodology</a:t>
            </a:r>
          </a:p>
        </p:txBody>
      </p:sp>
    </p:spTree>
    <p:extLst>
      <p:ext uri="{BB962C8B-B14F-4D97-AF65-F5344CB8AC3E}">
        <p14:creationId xmlns:p14="http://schemas.microsoft.com/office/powerpoint/2010/main" val="28614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B542-8FAC-6D23-0C93-49B16EEEF2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03B445-3256-67D8-4205-A17236187DCC}"/>
              </a:ext>
            </a:extLst>
          </p:cNvPr>
          <p:cNvSpPr/>
          <p:nvPr/>
        </p:nvSpPr>
        <p:spPr>
          <a:xfrm>
            <a:off x="-1427" y="0"/>
            <a:ext cx="4181844" cy="6858000"/>
          </a:xfrm>
          <a:prstGeom prst="rect">
            <a:avLst/>
          </a:prstGeom>
          <a:solidFill>
            <a:schemeClr val="accent2">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D2A668CD-E3FC-A39A-F788-1D62AA62925E}"/>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Supplementary Materials</a:t>
            </a:r>
          </a:p>
          <a:p>
            <a:r>
              <a:rPr lang="en-GB" sz="1600" dirty="0">
                <a:solidFill>
                  <a:schemeClr val="bg1"/>
                </a:solidFill>
              </a:rPr>
              <a:t>Part 1 of 3</a:t>
            </a:r>
          </a:p>
        </p:txBody>
      </p:sp>
      <p:cxnSp>
        <p:nvCxnSpPr>
          <p:cNvPr id="14" name="Straight Connector 13">
            <a:extLst>
              <a:ext uri="{FF2B5EF4-FFF2-40B4-BE49-F238E27FC236}">
                <a16:creationId xmlns:a16="http://schemas.microsoft.com/office/drawing/2014/main" id="{6F394DF3-44AB-8050-21AB-C26511562E2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A37A699-4583-C908-5EC9-4B055FED8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A6F19B98-C629-61C2-0418-5A8C5BC60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25" name="TextBox 24">
            <a:extLst>
              <a:ext uri="{FF2B5EF4-FFF2-40B4-BE49-F238E27FC236}">
                <a16:creationId xmlns:a16="http://schemas.microsoft.com/office/drawing/2014/main" id="{101BBA86-E926-41BF-AA1B-68923838125D}"/>
              </a:ext>
            </a:extLst>
          </p:cNvPr>
          <p:cNvSpPr txBox="1"/>
          <p:nvPr/>
        </p:nvSpPr>
        <p:spPr>
          <a:xfrm>
            <a:off x="746866" y="942809"/>
            <a:ext cx="3182715" cy="1267655"/>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and</a:t>
            </a: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 </a:t>
            </a:r>
            <a:r>
              <a:rPr lang="en-IE" sz="1800" b="1" kern="100" dirty="0">
                <a:solidFill>
                  <a:srgbClr val="00B0F0"/>
                </a:solidFill>
                <a:latin typeface="Aptos" panose="020B0004020202020204" pitchFamily="34" charset="0"/>
                <a:cs typeface="Times New Roman" panose="02020603050405020304" pitchFamily="18" charset="0"/>
              </a:rPr>
              <a:t>COVID-19</a:t>
            </a: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 </a:t>
            </a:r>
            <a:r>
              <a:rPr lang="en-IE" sz="1800" b="1" kern="100" dirty="0">
                <a:solidFill>
                  <a:schemeClr val="bg1"/>
                </a:solidFill>
                <a:latin typeface="Aptos" panose="020B0004020202020204" pitchFamily="34" charset="0"/>
                <a:cs typeface="Times New Roman" panose="02020603050405020304" pitchFamily="18" charset="0"/>
              </a:rPr>
              <a:t>vaccine uptake among </a:t>
            </a:r>
            <a:r>
              <a:rPr lang="en-IE" b="1" kern="100" dirty="0">
                <a:solidFill>
                  <a:schemeClr val="bg1"/>
                </a:solidFill>
                <a:latin typeface="Aptos" panose="020B0004020202020204" pitchFamily="34" charset="0"/>
                <a:cs typeface="Times New Roman" panose="02020603050405020304" pitchFamily="18" charset="0"/>
              </a:rPr>
              <a:t>h</a:t>
            </a:r>
            <a:r>
              <a:rPr lang="en-IE" sz="1800" b="1" kern="100" dirty="0">
                <a:solidFill>
                  <a:schemeClr val="bg1"/>
                </a:solidFill>
                <a:latin typeface="Aptos" panose="020B0004020202020204" pitchFamily="34" charset="0"/>
                <a:cs typeface="Times New Roman" panose="02020603050405020304" pitchFamily="18" charset="0"/>
              </a:rPr>
              <a:t>ospital-based HCWs by HSE region</a:t>
            </a:r>
          </a:p>
        </p:txBody>
      </p:sp>
      <p:pic>
        <p:nvPicPr>
          <p:cNvPr id="26" name="Picture 25">
            <a:extLst>
              <a:ext uri="{FF2B5EF4-FFF2-40B4-BE49-F238E27FC236}">
                <a16:creationId xmlns:a16="http://schemas.microsoft.com/office/drawing/2014/main" id="{32C21908-0E5A-BCD8-9EF2-0512033096DA}"/>
              </a:ext>
            </a:extLst>
          </p:cNvPr>
          <p:cNvPicPr>
            <a:picLocks noChangeAspect="1"/>
          </p:cNvPicPr>
          <p:nvPr/>
        </p:nvPicPr>
        <p:blipFill rotWithShape="1">
          <a:blip r:embed="rId5"/>
          <a:srcRect l="19780" t="6048" r="17478" b="12714"/>
          <a:stretch/>
        </p:blipFill>
        <p:spPr>
          <a:xfrm>
            <a:off x="189267" y="1164863"/>
            <a:ext cx="477157" cy="660583"/>
          </a:xfrm>
          <a:prstGeom prst="rect">
            <a:avLst/>
          </a:prstGeom>
        </p:spPr>
      </p:pic>
      <p:sp>
        <p:nvSpPr>
          <p:cNvPr id="31" name="TextBox 30">
            <a:extLst>
              <a:ext uri="{FF2B5EF4-FFF2-40B4-BE49-F238E27FC236}">
                <a16:creationId xmlns:a16="http://schemas.microsoft.com/office/drawing/2014/main" id="{4DAC0D27-904A-011C-11E6-AB63BCF1402C}"/>
              </a:ext>
            </a:extLst>
          </p:cNvPr>
          <p:cNvSpPr txBox="1"/>
          <p:nvPr/>
        </p:nvSpPr>
        <p:spPr>
          <a:xfrm>
            <a:off x="4348616" y="69683"/>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Supplementary Table 1. Eligible and vaccinated hospital–based HCWs for the seaso</a:t>
            </a:r>
            <a:r>
              <a:rPr lang="en-IE" sz="1400" b="1" dirty="0">
                <a:solidFill>
                  <a:srgbClr val="BA1F46"/>
                </a:solidFill>
                <a:latin typeface="Calibri" panose="020F0502020204030204" pitchFamily="34" charset="0"/>
                <a:ea typeface="Calibri" panose="020F0502020204030204" pitchFamily="34" charset="0"/>
              </a:rPr>
              <a:t>nal influenza vaccine by staff type and HSE region, 2024-2025 season</a:t>
            </a:r>
          </a:p>
        </p:txBody>
      </p:sp>
      <p:graphicFrame>
        <p:nvGraphicFramePr>
          <p:cNvPr id="16" name="Table 15">
            <a:extLst>
              <a:ext uri="{FF2B5EF4-FFF2-40B4-BE49-F238E27FC236}">
                <a16:creationId xmlns:a16="http://schemas.microsoft.com/office/drawing/2014/main" id="{6730E807-96B3-E699-E965-82769F152DE3}"/>
              </a:ext>
            </a:extLst>
          </p:cNvPr>
          <p:cNvGraphicFramePr>
            <a:graphicFrameLocks noGrp="1"/>
          </p:cNvGraphicFramePr>
          <p:nvPr/>
        </p:nvGraphicFramePr>
        <p:xfrm>
          <a:off x="4348616" y="599450"/>
          <a:ext cx="7748189" cy="2277741"/>
        </p:xfrm>
        <a:graphic>
          <a:graphicData uri="http://schemas.openxmlformats.org/drawingml/2006/table">
            <a:tbl>
              <a:tblPr/>
              <a:tblGrid>
                <a:gridCol w="1151375">
                  <a:extLst>
                    <a:ext uri="{9D8B030D-6E8A-4147-A177-3AD203B41FA5}">
                      <a16:colId xmlns:a16="http://schemas.microsoft.com/office/drawing/2014/main" val="3809506357"/>
                    </a:ext>
                  </a:extLst>
                </a:gridCol>
                <a:gridCol w="377500">
                  <a:extLst>
                    <a:ext uri="{9D8B030D-6E8A-4147-A177-3AD203B41FA5}">
                      <a16:colId xmlns:a16="http://schemas.microsoft.com/office/drawing/2014/main" val="2154407649"/>
                    </a:ext>
                  </a:extLst>
                </a:gridCol>
                <a:gridCol w="368063">
                  <a:extLst>
                    <a:ext uri="{9D8B030D-6E8A-4147-A177-3AD203B41FA5}">
                      <a16:colId xmlns:a16="http://schemas.microsoft.com/office/drawing/2014/main" val="1545770991"/>
                    </a:ext>
                  </a:extLst>
                </a:gridCol>
                <a:gridCol w="585125">
                  <a:extLst>
                    <a:ext uri="{9D8B030D-6E8A-4147-A177-3AD203B41FA5}">
                      <a16:colId xmlns:a16="http://schemas.microsoft.com/office/drawing/2014/main" val="351238274"/>
                    </a:ext>
                  </a:extLst>
                </a:gridCol>
                <a:gridCol w="613438">
                  <a:extLst>
                    <a:ext uri="{9D8B030D-6E8A-4147-A177-3AD203B41FA5}">
                      <a16:colId xmlns:a16="http://schemas.microsoft.com/office/drawing/2014/main" val="3611703441"/>
                    </a:ext>
                  </a:extLst>
                </a:gridCol>
                <a:gridCol w="585125">
                  <a:extLst>
                    <a:ext uri="{9D8B030D-6E8A-4147-A177-3AD203B41FA5}">
                      <a16:colId xmlns:a16="http://schemas.microsoft.com/office/drawing/2014/main" val="1235178685"/>
                    </a:ext>
                  </a:extLst>
                </a:gridCol>
                <a:gridCol w="386938">
                  <a:extLst>
                    <a:ext uri="{9D8B030D-6E8A-4147-A177-3AD203B41FA5}">
                      <a16:colId xmlns:a16="http://schemas.microsoft.com/office/drawing/2014/main" val="2228879101"/>
                    </a:ext>
                  </a:extLst>
                </a:gridCol>
                <a:gridCol w="434125">
                  <a:extLst>
                    <a:ext uri="{9D8B030D-6E8A-4147-A177-3AD203B41FA5}">
                      <a16:colId xmlns:a16="http://schemas.microsoft.com/office/drawing/2014/main" val="1244141706"/>
                    </a:ext>
                  </a:extLst>
                </a:gridCol>
                <a:gridCol w="434125">
                  <a:extLst>
                    <a:ext uri="{9D8B030D-6E8A-4147-A177-3AD203B41FA5}">
                      <a16:colId xmlns:a16="http://schemas.microsoft.com/office/drawing/2014/main" val="4004289624"/>
                    </a:ext>
                  </a:extLst>
                </a:gridCol>
                <a:gridCol w="434125">
                  <a:extLst>
                    <a:ext uri="{9D8B030D-6E8A-4147-A177-3AD203B41FA5}">
                      <a16:colId xmlns:a16="http://schemas.microsoft.com/office/drawing/2014/main" val="579913240"/>
                    </a:ext>
                  </a:extLst>
                </a:gridCol>
                <a:gridCol w="320875">
                  <a:extLst>
                    <a:ext uri="{9D8B030D-6E8A-4147-A177-3AD203B41FA5}">
                      <a16:colId xmlns:a16="http://schemas.microsoft.com/office/drawing/2014/main" val="2438921970"/>
                    </a:ext>
                  </a:extLst>
                </a:gridCol>
                <a:gridCol w="434125">
                  <a:extLst>
                    <a:ext uri="{9D8B030D-6E8A-4147-A177-3AD203B41FA5}">
                      <a16:colId xmlns:a16="http://schemas.microsoft.com/office/drawing/2014/main" val="3858459894"/>
                    </a:ext>
                  </a:extLst>
                </a:gridCol>
                <a:gridCol w="320875">
                  <a:extLst>
                    <a:ext uri="{9D8B030D-6E8A-4147-A177-3AD203B41FA5}">
                      <a16:colId xmlns:a16="http://schemas.microsoft.com/office/drawing/2014/main" val="3796115880"/>
                    </a:ext>
                  </a:extLst>
                </a:gridCol>
                <a:gridCol w="434125">
                  <a:extLst>
                    <a:ext uri="{9D8B030D-6E8A-4147-A177-3AD203B41FA5}">
                      <a16:colId xmlns:a16="http://schemas.microsoft.com/office/drawing/2014/main" val="2495103424"/>
                    </a:ext>
                  </a:extLst>
                </a:gridCol>
                <a:gridCol w="434125">
                  <a:extLst>
                    <a:ext uri="{9D8B030D-6E8A-4147-A177-3AD203B41FA5}">
                      <a16:colId xmlns:a16="http://schemas.microsoft.com/office/drawing/2014/main" val="2454652487"/>
                    </a:ext>
                  </a:extLst>
                </a:gridCol>
                <a:gridCol w="434125">
                  <a:extLst>
                    <a:ext uri="{9D8B030D-6E8A-4147-A177-3AD203B41FA5}">
                      <a16:colId xmlns:a16="http://schemas.microsoft.com/office/drawing/2014/main" val="2960905962"/>
                    </a:ext>
                  </a:extLst>
                </a:gridCol>
              </a:tblGrid>
              <a:tr h="631821">
                <a:tc>
                  <a:txBody>
                    <a:bodyPr/>
                    <a:lstStyle/>
                    <a:p>
                      <a:pPr algn="l" fontAlgn="b"/>
                      <a:r>
                        <a:rPr lang="en-IE" sz="700" b="1" i="0" u="none" strike="noStrike" dirty="0">
                          <a:solidFill>
                            <a:srgbClr val="FFFFFF"/>
                          </a:solidFill>
                          <a:effectLst/>
                          <a:latin typeface="Aptos Narrow" panose="020B0004020202020204" pitchFamily="34" charset="0"/>
                        </a:rPr>
                        <a:t>Hospital 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No. Hospitals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dirty="0">
                          <a:solidFill>
                            <a:srgbClr val="FFFFFF"/>
                          </a:solidFill>
                          <a:effectLst/>
                          <a:latin typeface="Aptos Narrow" panose="020B0004020202020204" pitchFamily="34" charset="0"/>
                        </a:rPr>
                        <a:t>Total Eligible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dirty="0">
                          <a:solidFill>
                            <a:srgbClr val="FFFFFF"/>
                          </a:solidFill>
                          <a:effectLst/>
                          <a:latin typeface="Aptos Narrow" panose="020B0004020202020204" pitchFamily="34" charset="0"/>
                        </a:rPr>
                        <a:t>Total Vaccinated</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dirty="0">
                          <a:solidFill>
                            <a:srgbClr val="FFFFFF"/>
                          </a:solidFill>
                          <a:effectLst/>
                          <a:latin typeface="Aptos Narrow" panose="020B0004020202020204" pitchFamily="34" charset="0"/>
                        </a:rPr>
                        <a:t>Eligible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extLst>
                  <a:ext uri="{0D108BD9-81ED-4DB2-BD59-A6C34878D82A}">
                    <a16:rowId xmlns:a16="http://schemas.microsoft.com/office/drawing/2014/main" val="1085946292"/>
                  </a:ext>
                </a:extLst>
              </a:tr>
              <a:tr h="182880">
                <a:tc>
                  <a:txBody>
                    <a:bodyPr/>
                    <a:lstStyle/>
                    <a:p>
                      <a:pPr algn="l" fontAlgn="b"/>
                      <a:r>
                        <a:rPr lang="en-IE" sz="700" b="0" i="0" u="none" strike="noStrike">
                          <a:solidFill>
                            <a:srgbClr val="000000"/>
                          </a:solidFill>
                          <a:effectLst/>
                          <a:latin typeface="Aptos Narrow" panose="020B0004020202020204" pitchFamily="34" charset="0"/>
                        </a:rPr>
                        <a:t>Dublin and Midlands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21690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10629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3482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1367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2907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3215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1767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8520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4261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1352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2214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731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75151580"/>
                  </a:ext>
                </a:extLst>
              </a:tr>
              <a:tr h="182880">
                <a:tc>
                  <a:txBody>
                    <a:bodyPr/>
                    <a:lstStyle/>
                    <a:p>
                      <a:pPr algn="l" fontAlgn="b"/>
                      <a:r>
                        <a:rPr lang="en-GB" sz="700" b="0" i="0" u="none" strike="noStrike">
                          <a:solidFill>
                            <a:srgbClr val="000000"/>
                          </a:solidFill>
                          <a:effectLst/>
                          <a:latin typeface="Aptos Narrow" panose="020B0004020202020204" pitchFamily="34" charset="0"/>
                        </a:rPr>
                        <a:t>Dublin and North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16626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6957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2481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939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1984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985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6646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2733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1508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472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1494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07124353"/>
                  </a:ext>
                </a:extLst>
              </a:tr>
              <a:tr h="182880">
                <a:tc>
                  <a:txBody>
                    <a:bodyPr/>
                    <a:lstStyle/>
                    <a:p>
                      <a:pPr algn="l" fontAlgn="b"/>
                      <a:r>
                        <a:rPr lang="en-GB" sz="700" b="0" i="0" u="none" strike="noStrike">
                          <a:solidFill>
                            <a:srgbClr val="000000"/>
                          </a:solidFill>
                          <a:effectLst/>
                          <a:latin typeface="Aptos Narrow" panose="020B0004020202020204" pitchFamily="34" charset="0"/>
                        </a:rPr>
                        <a:t>Dublin and South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14635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8366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2154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1091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2041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1810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5879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3061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1603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928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517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60686125"/>
                  </a:ext>
                </a:extLst>
              </a:tr>
              <a:tr h="182880">
                <a:tc>
                  <a:txBody>
                    <a:bodyPr/>
                    <a:lstStyle/>
                    <a:p>
                      <a:pPr algn="l" fontAlgn="b"/>
                      <a:r>
                        <a:rPr lang="en-IE" sz="700" b="0" i="0" u="none" strike="noStrike">
                          <a:solidFill>
                            <a:srgbClr val="000000"/>
                          </a:solidFill>
                          <a:effectLst/>
                          <a:latin typeface="Aptos Narrow" panose="020B0004020202020204" pitchFamily="34" charset="0"/>
                        </a:rPr>
                        <a:t>Mid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6307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2669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882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605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614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290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1019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823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143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91075190"/>
                  </a:ext>
                </a:extLst>
              </a:tr>
              <a:tr h="182880">
                <a:tc>
                  <a:txBody>
                    <a:bodyPr/>
                    <a:lstStyle/>
                    <a:p>
                      <a:pPr algn="l" fontAlgn="b"/>
                      <a:r>
                        <a:rPr lang="en-IE" sz="700" b="0" i="0" u="none" strike="noStrike">
                          <a:solidFill>
                            <a:srgbClr val="000000"/>
                          </a:solidFill>
                          <a:effectLst/>
                          <a:latin typeface="Aptos Narrow" panose="020B0004020202020204" pitchFamily="34" charset="0"/>
                        </a:rPr>
                        <a:t>South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11243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4866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1575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886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849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4694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1779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1258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559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180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92030671"/>
                  </a:ext>
                </a:extLst>
              </a:tr>
              <a:tr h="182880">
                <a:tc>
                  <a:txBody>
                    <a:bodyPr/>
                    <a:lstStyle/>
                    <a:p>
                      <a:pPr algn="l" fontAlgn="b"/>
                      <a:r>
                        <a:rPr lang="en-GB" sz="700" b="0" i="0" u="none" strike="noStrike">
                          <a:solidFill>
                            <a:srgbClr val="000000"/>
                          </a:solidFill>
                          <a:effectLst/>
                          <a:latin typeface="Aptos Narrow" panose="020B0004020202020204" pitchFamily="34" charset="0"/>
                        </a:rPr>
                        <a:t>West and North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13186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4544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530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1998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1076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754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5368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304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88966306"/>
                  </a:ext>
                </a:extLst>
              </a:tr>
              <a:tr h="182880">
                <a:tc>
                  <a:txBody>
                    <a:bodyPr/>
                    <a:lstStyle/>
                    <a:p>
                      <a:pPr algn="l" fontAlgn="b"/>
                      <a:r>
                        <a:rPr lang="en-IE" sz="700" b="0" i="0" u="none" strike="noStrike">
                          <a:solidFill>
                            <a:srgbClr val="000000"/>
                          </a:solidFill>
                          <a:effectLst/>
                          <a:latin typeface="Aptos Narrow" panose="020B0004020202020204" pitchFamily="34" charset="0"/>
                        </a:rPr>
                        <a:t>Outside Regional Areas/Private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7609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2585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1304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456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1308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485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3002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1055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1014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124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39892083"/>
                  </a:ext>
                </a:extLst>
              </a:tr>
              <a:tr h="182880">
                <a:tc>
                  <a:txBody>
                    <a:bodyPr/>
                    <a:lstStyle/>
                    <a:p>
                      <a:pPr algn="l" fontAlgn="b"/>
                      <a:r>
                        <a:rPr lang="en-IE" sz="700" b="1" i="0" u="none" strike="noStrike">
                          <a:solidFill>
                            <a:srgbClr val="000000"/>
                          </a:solidFill>
                          <a:effectLst/>
                          <a:latin typeface="Aptos Narrow" panose="020B0004020202020204" pitchFamily="34" charset="0"/>
                        </a:rPr>
                        <a:t>Total excl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83687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38031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12402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4846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11916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7217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10688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5993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33613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14421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7656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3179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7412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2375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33195706"/>
                  </a:ext>
                </a:extLst>
              </a:tr>
              <a:tr h="182880">
                <a:tc>
                  <a:txBody>
                    <a:bodyPr/>
                    <a:lstStyle/>
                    <a:p>
                      <a:pPr algn="l" fontAlgn="b"/>
                      <a:r>
                        <a:rPr lang="en-IE" sz="700" b="0" i="1" u="none" strike="noStrike">
                          <a:solidFill>
                            <a:srgbClr val="000000"/>
                          </a:solidFill>
                          <a:effectLst/>
                          <a:latin typeface="Aptos Narrow" panose="020B0004020202020204" pitchFamily="34" charset="0"/>
                        </a:rPr>
                        <a:t>Total incl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91296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40616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13706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5302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12384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7429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11996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6478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36615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15476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8670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3432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7925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2499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798102"/>
                  </a:ext>
                </a:extLst>
              </a:tr>
            </a:tbl>
          </a:graphicData>
        </a:graphic>
      </p:graphicFrame>
      <p:sp>
        <p:nvSpPr>
          <p:cNvPr id="3" name="TextBox 2">
            <a:extLst>
              <a:ext uri="{FF2B5EF4-FFF2-40B4-BE49-F238E27FC236}">
                <a16:creationId xmlns:a16="http://schemas.microsoft.com/office/drawing/2014/main" id="{4BB175BB-D6B8-098A-4E11-9B7C2E1A5A17}"/>
              </a:ext>
            </a:extLst>
          </p:cNvPr>
          <p:cNvSpPr txBox="1"/>
          <p:nvPr/>
        </p:nvSpPr>
        <p:spPr>
          <a:xfrm>
            <a:off x="4276349" y="3092032"/>
            <a:ext cx="7718006" cy="523220"/>
          </a:xfrm>
          <a:prstGeom prst="rect">
            <a:avLst/>
          </a:prstGeom>
          <a:noFill/>
        </p:spPr>
        <p:txBody>
          <a:bodyPr wrap="square">
            <a:spAutoFit/>
          </a:bodyPr>
          <a:lstStyle/>
          <a:p>
            <a:r>
              <a:rPr lang="en-IE" sz="1400" b="1" dirty="0">
                <a:solidFill>
                  <a:srgbClr val="BA1F46"/>
                </a:solidFill>
                <a:latin typeface="Calibri" panose="020F0502020204030204" pitchFamily="34" charset="0"/>
                <a:ea typeface="Calibri" panose="020F0502020204030204" pitchFamily="34" charset="0"/>
              </a:rPr>
              <a:t>Supplementary Table 2</a:t>
            </a:r>
            <a:r>
              <a:rPr lang="en-IE" sz="1400" b="1" dirty="0">
                <a:solidFill>
                  <a:srgbClr val="BA1F46"/>
                </a:solidFill>
                <a:effectLst/>
                <a:latin typeface="Calibri" panose="020F0502020204030204" pitchFamily="34" charset="0"/>
                <a:ea typeface="Calibri" panose="020F0502020204030204" pitchFamily="34" charset="0"/>
              </a:rPr>
              <a:t>. Eligible and vaccinated hospital–based HCWs for the COVID-19 </a:t>
            </a:r>
            <a:r>
              <a:rPr lang="en-IE" sz="1400" b="1" dirty="0">
                <a:solidFill>
                  <a:srgbClr val="BA1F46"/>
                </a:solidFill>
                <a:latin typeface="Calibri" panose="020F0502020204030204" pitchFamily="34" charset="0"/>
                <a:ea typeface="Calibri" panose="020F0502020204030204" pitchFamily="34" charset="0"/>
              </a:rPr>
              <a:t>vaccine by staff type and HSE region, 2024-2025 season</a:t>
            </a:r>
          </a:p>
        </p:txBody>
      </p:sp>
      <p:graphicFrame>
        <p:nvGraphicFramePr>
          <p:cNvPr id="4" name="Table 3">
            <a:extLst>
              <a:ext uri="{FF2B5EF4-FFF2-40B4-BE49-F238E27FC236}">
                <a16:creationId xmlns:a16="http://schemas.microsoft.com/office/drawing/2014/main" id="{0613617C-3886-1742-316A-9616729E4128}"/>
              </a:ext>
            </a:extLst>
          </p:cNvPr>
          <p:cNvGraphicFramePr>
            <a:graphicFrameLocks noGrp="1"/>
          </p:cNvGraphicFramePr>
          <p:nvPr>
            <p:extLst>
              <p:ext uri="{D42A27DB-BD31-4B8C-83A1-F6EECF244321}">
                <p14:modId xmlns:p14="http://schemas.microsoft.com/office/powerpoint/2010/main" val="3718268537"/>
              </p:ext>
            </p:extLst>
          </p:nvPr>
        </p:nvGraphicFramePr>
        <p:xfrm>
          <a:off x="4333524" y="3662124"/>
          <a:ext cx="7748189" cy="2193696"/>
        </p:xfrm>
        <a:graphic>
          <a:graphicData uri="http://schemas.openxmlformats.org/drawingml/2006/table">
            <a:tbl>
              <a:tblPr/>
              <a:tblGrid>
                <a:gridCol w="1151375">
                  <a:extLst>
                    <a:ext uri="{9D8B030D-6E8A-4147-A177-3AD203B41FA5}">
                      <a16:colId xmlns:a16="http://schemas.microsoft.com/office/drawing/2014/main" val="1403884094"/>
                    </a:ext>
                  </a:extLst>
                </a:gridCol>
                <a:gridCol w="377500">
                  <a:extLst>
                    <a:ext uri="{9D8B030D-6E8A-4147-A177-3AD203B41FA5}">
                      <a16:colId xmlns:a16="http://schemas.microsoft.com/office/drawing/2014/main" val="538746509"/>
                    </a:ext>
                  </a:extLst>
                </a:gridCol>
                <a:gridCol w="368063">
                  <a:extLst>
                    <a:ext uri="{9D8B030D-6E8A-4147-A177-3AD203B41FA5}">
                      <a16:colId xmlns:a16="http://schemas.microsoft.com/office/drawing/2014/main" val="4214494813"/>
                    </a:ext>
                  </a:extLst>
                </a:gridCol>
                <a:gridCol w="585125">
                  <a:extLst>
                    <a:ext uri="{9D8B030D-6E8A-4147-A177-3AD203B41FA5}">
                      <a16:colId xmlns:a16="http://schemas.microsoft.com/office/drawing/2014/main" val="1937660163"/>
                    </a:ext>
                  </a:extLst>
                </a:gridCol>
                <a:gridCol w="613438">
                  <a:extLst>
                    <a:ext uri="{9D8B030D-6E8A-4147-A177-3AD203B41FA5}">
                      <a16:colId xmlns:a16="http://schemas.microsoft.com/office/drawing/2014/main" val="4219826940"/>
                    </a:ext>
                  </a:extLst>
                </a:gridCol>
                <a:gridCol w="585125">
                  <a:extLst>
                    <a:ext uri="{9D8B030D-6E8A-4147-A177-3AD203B41FA5}">
                      <a16:colId xmlns:a16="http://schemas.microsoft.com/office/drawing/2014/main" val="358939315"/>
                    </a:ext>
                  </a:extLst>
                </a:gridCol>
                <a:gridCol w="386938">
                  <a:extLst>
                    <a:ext uri="{9D8B030D-6E8A-4147-A177-3AD203B41FA5}">
                      <a16:colId xmlns:a16="http://schemas.microsoft.com/office/drawing/2014/main" val="2610493280"/>
                    </a:ext>
                  </a:extLst>
                </a:gridCol>
                <a:gridCol w="434125">
                  <a:extLst>
                    <a:ext uri="{9D8B030D-6E8A-4147-A177-3AD203B41FA5}">
                      <a16:colId xmlns:a16="http://schemas.microsoft.com/office/drawing/2014/main" val="3138837344"/>
                    </a:ext>
                  </a:extLst>
                </a:gridCol>
                <a:gridCol w="434125">
                  <a:extLst>
                    <a:ext uri="{9D8B030D-6E8A-4147-A177-3AD203B41FA5}">
                      <a16:colId xmlns:a16="http://schemas.microsoft.com/office/drawing/2014/main" val="3316678602"/>
                    </a:ext>
                  </a:extLst>
                </a:gridCol>
                <a:gridCol w="434125">
                  <a:extLst>
                    <a:ext uri="{9D8B030D-6E8A-4147-A177-3AD203B41FA5}">
                      <a16:colId xmlns:a16="http://schemas.microsoft.com/office/drawing/2014/main" val="1183308171"/>
                    </a:ext>
                  </a:extLst>
                </a:gridCol>
                <a:gridCol w="320875">
                  <a:extLst>
                    <a:ext uri="{9D8B030D-6E8A-4147-A177-3AD203B41FA5}">
                      <a16:colId xmlns:a16="http://schemas.microsoft.com/office/drawing/2014/main" val="175307728"/>
                    </a:ext>
                  </a:extLst>
                </a:gridCol>
                <a:gridCol w="434125">
                  <a:extLst>
                    <a:ext uri="{9D8B030D-6E8A-4147-A177-3AD203B41FA5}">
                      <a16:colId xmlns:a16="http://schemas.microsoft.com/office/drawing/2014/main" val="979050792"/>
                    </a:ext>
                  </a:extLst>
                </a:gridCol>
                <a:gridCol w="320875">
                  <a:extLst>
                    <a:ext uri="{9D8B030D-6E8A-4147-A177-3AD203B41FA5}">
                      <a16:colId xmlns:a16="http://schemas.microsoft.com/office/drawing/2014/main" val="256032015"/>
                    </a:ext>
                  </a:extLst>
                </a:gridCol>
                <a:gridCol w="434125">
                  <a:extLst>
                    <a:ext uri="{9D8B030D-6E8A-4147-A177-3AD203B41FA5}">
                      <a16:colId xmlns:a16="http://schemas.microsoft.com/office/drawing/2014/main" val="3189168030"/>
                    </a:ext>
                  </a:extLst>
                </a:gridCol>
                <a:gridCol w="434125">
                  <a:extLst>
                    <a:ext uri="{9D8B030D-6E8A-4147-A177-3AD203B41FA5}">
                      <a16:colId xmlns:a16="http://schemas.microsoft.com/office/drawing/2014/main" val="3173807413"/>
                    </a:ext>
                  </a:extLst>
                </a:gridCol>
                <a:gridCol w="434125">
                  <a:extLst>
                    <a:ext uri="{9D8B030D-6E8A-4147-A177-3AD203B41FA5}">
                      <a16:colId xmlns:a16="http://schemas.microsoft.com/office/drawing/2014/main" val="3837410249"/>
                    </a:ext>
                  </a:extLst>
                </a:gridCol>
              </a:tblGrid>
              <a:tr h="547776">
                <a:tc>
                  <a:txBody>
                    <a:bodyPr/>
                    <a:lstStyle/>
                    <a:p>
                      <a:pPr algn="l" fontAlgn="b"/>
                      <a:r>
                        <a:rPr lang="en-IE" sz="700" b="1" i="0" u="none" strike="noStrike" dirty="0">
                          <a:solidFill>
                            <a:srgbClr val="FFFFFF"/>
                          </a:solidFill>
                          <a:effectLst/>
                          <a:latin typeface="Aptos Narrow" panose="020B0004020202020204" pitchFamily="34" charset="0"/>
                        </a:rPr>
                        <a:t>Hospital 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dirty="0">
                          <a:solidFill>
                            <a:srgbClr val="FFFFFF"/>
                          </a:solidFill>
                          <a:effectLst/>
                          <a:latin typeface="Aptos Narrow" panose="020B0004020202020204" pitchFamily="34" charset="0"/>
                        </a:rPr>
                        <a:t>No. Hospitals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Total Eligible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Total Vaccinated</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dirty="0">
                          <a:solidFill>
                            <a:srgbClr val="FFFFFF"/>
                          </a:solidFill>
                          <a:effectLst/>
                          <a:latin typeface="Aptos Narrow" panose="020B0004020202020204" pitchFamily="34" charset="0"/>
                        </a:rPr>
                        <a:t>Vaccinated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Eligible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700" b="1" i="0" u="none" strike="noStrike">
                          <a:solidFill>
                            <a:srgbClr val="FFFFFF"/>
                          </a:solidFill>
                          <a:effectLst/>
                          <a:latin typeface="Aptos Narrow" panose="020B0004020202020204" pitchFamily="34" charset="0"/>
                        </a:rPr>
                        <a:t>Vaccinated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extLst>
                  <a:ext uri="{0D108BD9-81ED-4DB2-BD59-A6C34878D82A}">
                    <a16:rowId xmlns:a16="http://schemas.microsoft.com/office/drawing/2014/main" val="2845371211"/>
                  </a:ext>
                </a:extLst>
              </a:tr>
              <a:tr h="182880">
                <a:tc>
                  <a:txBody>
                    <a:bodyPr/>
                    <a:lstStyle/>
                    <a:p>
                      <a:pPr algn="l" fontAlgn="b"/>
                      <a:r>
                        <a:rPr lang="en-IE" sz="700" b="0" i="0" u="none" strike="noStrike">
                          <a:solidFill>
                            <a:srgbClr val="000000"/>
                          </a:solidFill>
                          <a:effectLst/>
                          <a:latin typeface="Aptos Narrow" panose="020B0004020202020204" pitchFamily="34" charset="0"/>
                        </a:rPr>
                        <a:t>Dublin and Midlands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21690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4266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3482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571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2907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1118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3215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8520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1240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1352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2214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243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79982852"/>
                  </a:ext>
                </a:extLst>
              </a:tr>
              <a:tr h="182880">
                <a:tc>
                  <a:txBody>
                    <a:bodyPr/>
                    <a:lstStyle/>
                    <a:p>
                      <a:pPr algn="l" fontAlgn="b"/>
                      <a:r>
                        <a:rPr lang="en-GB" sz="700" b="0" i="0" u="none" strike="noStrike">
                          <a:solidFill>
                            <a:srgbClr val="000000"/>
                          </a:solidFill>
                          <a:effectLst/>
                          <a:latin typeface="Aptos Narrow" panose="020B0004020202020204" pitchFamily="34" charset="0"/>
                        </a:rPr>
                        <a:t>Dublin and North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16626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2481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1984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6646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1508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1494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60333953"/>
                  </a:ext>
                </a:extLst>
              </a:tr>
              <a:tr h="182880">
                <a:tc>
                  <a:txBody>
                    <a:bodyPr/>
                    <a:lstStyle/>
                    <a:p>
                      <a:pPr algn="l" fontAlgn="b"/>
                      <a:r>
                        <a:rPr lang="en-GB" sz="700" b="0" i="0" u="none" strike="noStrike">
                          <a:solidFill>
                            <a:srgbClr val="000000"/>
                          </a:solidFill>
                          <a:effectLst/>
                          <a:latin typeface="Aptos Narrow" panose="020B0004020202020204" pitchFamily="34" charset="0"/>
                        </a:rPr>
                        <a:t>Dublin and South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14635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3933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2154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2041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1810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5879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1135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1603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398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68609728"/>
                  </a:ext>
                </a:extLst>
              </a:tr>
              <a:tr h="182880">
                <a:tc>
                  <a:txBody>
                    <a:bodyPr/>
                    <a:lstStyle/>
                    <a:p>
                      <a:pPr algn="l" fontAlgn="b"/>
                      <a:r>
                        <a:rPr lang="en-IE" sz="700" b="0" i="0" u="none" strike="noStrike">
                          <a:solidFill>
                            <a:srgbClr val="000000"/>
                          </a:solidFill>
                          <a:effectLst/>
                          <a:latin typeface="Aptos Narrow" panose="020B0004020202020204" pitchFamily="34" charset="0"/>
                        </a:rPr>
                        <a:t>Mid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6307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571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882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2506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823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59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9986431"/>
                  </a:ext>
                </a:extLst>
              </a:tr>
              <a:tr h="182880">
                <a:tc>
                  <a:txBody>
                    <a:bodyPr/>
                    <a:lstStyle/>
                    <a:p>
                      <a:pPr algn="l" fontAlgn="b"/>
                      <a:r>
                        <a:rPr lang="en-IE" sz="700" b="0" i="0" u="none" strike="noStrike">
                          <a:solidFill>
                            <a:srgbClr val="000000"/>
                          </a:solidFill>
                          <a:effectLst/>
                          <a:latin typeface="Aptos Narrow" panose="020B0004020202020204" pitchFamily="34" charset="0"/>
                        </a:rPr>
                        <a:t>South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11243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1817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224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1575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499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1464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4694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434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1258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230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811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67763017"/>
                  </a:ext>
                </a:extLst>
              </a:tr>
              <a:tr h="182880">
                <a:tc>
                  <a:txBody>
                    <a:bodyPr/>
                    <a:lstStyle/>
                    <a:p>
                      <a:pPr algn="l" fontAlgn="b"/>
                      <a:r>
                        <a:rPr lang="en-GB" sz="700" b="0" i="0" u="none" strike="noStrike">
                          <a:solidFill>
                            <a:srgbClr val="000000"/>
                          </a:solidFill>
                          <a:effectLst/>
                          <a:latin typeface="Aptos Narrow" panose="020B0004020202020204" pitchFamily="34" charset="0"/>
                        </a:rPr>
                        <a:t>West and North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13186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1875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239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1998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641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1601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5368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435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119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1192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93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3204391"/>
                  </a:ext>
                </a:extLst>
              </a:tr>
              <a:tr h="182880">
                <a:tc>
                  <a:txBody>
                    <a:bodyPr/>
                    <a:lstStyle/>
                    <a:p>
                      <a:pPr algn="l" fontAlgn="b"/>
                      <a:r>
                        <a:rPr lang="en-IE" sz="700" b="0" i="0" u="none" strike="noStrike">
                          <a:solidFill>
                            <a:srgbClr val="000000"/>
                          </a:solidFill>
                          <a:effectLst/>
                          <a:latin typeface="Aptos Narrow" panose="020B0004020202020204" pitchFamily="34" charset="0"/>
                        </a:rPr>
                        <a:t>Outside Regional Areas/Private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7609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1304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468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1308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3002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a:solidFill>
                            <a:srgbClr val="000000"/>
                          </a:solidFill>
                          <a:effectLst/>
                          <a:latin typeface="Aptos Narrow" panose="020B0004020202020204" pitchFamily="34" charset="0"/>
                        </a:rPr>
                        <a:t>1014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513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0" i="0" u="none" strike="noStrike" dirty="0">
                          <a:solidFill>
                            <a:srgbClr val="000000"/>
                          </a:solidFill>
                          <a:effectLst/>
                          <a:latin typeface="Aptos Narrow" panose="020B0004020202020204" pitchFamily="34" charset="0"/>
                        </a:rPr>
                        <a: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52959800"/>
                  </a:ext>
                </a:extLst>
              </a:tr>
              <a:tr h="182880">
                <a:tc>
                  <a:txBody>
                    <a:bodyPr/>
                    <a:lstStyle/>
                    <a:p>
                      <a:pPr algn="l" fontAlgn="b"/>
                      <a:r>
                        <a:rPr lang="en-IE" sz="700" b="1" i="0" u="none" strike="noStrike">
                          <a:solidFill>
                            <a:srgbClr val="000000"/>
                          </a:solidFill>
                          <a:effectLst/>
                          <a:latin typeface="Aptos Narrow" panose="020B0004020202020204" pitchFamily="34" charset="0"/>
                        </a:rPr>
                        <a:t>Total excl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83687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12470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12402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1652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11916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3351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10688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2411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33613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3376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7656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1047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dirty="0">
                          <a:solidFill>
                            <a:srgbClr val="000000"/>
                          </a:solidFill>
                          <a:effectLst/>
                          <a:latin typeface="Aptos Narrow" panose="020B0004020202020204" pitchFamily="34" charset="0"/>
                        </a:rPr>
                        <a:t>7412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700" b="1" i="0" u="none" strike="noStrike">
                          <a:solidFill>
                            <a:srgbClr val="000000"/>
                          </a:solidFill>
                          <a:effectLst/>
                          <a:latin typeface="Aptos Narrow" panose="020B0004020202020204" pitchFamily="34" charset="0"/>
                        </a:rPr>
                        <a:t>633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03070610"/>
                  </a:ext>
                </a:extLst>
              </a:tr>
              <a:tr h="182880">
                <a:tc>
                  <a:txBody>
                    <a:bodyPr/>
                    <a:lstStyle/>
                    <a:p>
                      <a:pPr algn="l" fontAlgn="b"/>
                      <a:r>
                        <a:rPr lang="en-IE" sz="700" b="0" i="1" u="none" strike="noStrike">
                          <a:solidFill>
                            <a:srgbClr val="000000"/>
                          </a:solidFill>
                          <a:effectLst/>
                          <a:latin typeface="Aptos Narrow" panose="020B0004020202020204" pitchFamily="34" charset="0"/>
                        </a:rPr>
                        <a:t>Total incl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91296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12470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13706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1652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12384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3351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11996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2411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36615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3376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8670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a:solidFill>
                            <a:srgbClr val="000000"/>
                          </a:solidFill>
                          <a:effectLst/>
                          <a:latin typeface="Aptos Narrow" panose="020B0004020202020204" pitchFamily="34" charset="0"/>
                        </a:rPr>
                        <a:t>1047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dirty="0">
                          <a:solidFill>
                            <a:srgbClr val="000000"/>
                          </a:solidFill>
                          <a:effectLst/>
                          <a:latin typeface="Aptos Narrow" panose="020B0004020202020204" pitchFamily="34" charset="0"/>
                        </a:rPr>
                        <a:t>7925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700" b="0" i="1" u="none" strike="noStrike" dirty="0">
                          <a:solidFill>
                            <a:srgbClr val="000000"/>
                          </a:solidFill>
                          <a:effectLst/>
                          <a:latin typeface="Aptos Narrow" panose="020B0004020202020204" pitchFamily="34" charset="0"/>
                        </a:rPr>
                        <a:t>633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0400945"/>
                  </a:ext>
                </a:extLst>
              </a:tr>
            </a:tbl>
          </a:graphicData>
        </a:graphic>
      </p:graphicFrame>
    </p:spTree>
    <p:extLst>
      <p:ext uri="{BB962C8B-B14F-4D97-AF65-F5344CB8AC3E}">
        <p14:creationId xmlns:p14="http://schemas.microsoft.com/office/powerpoint/2010/main" val="37836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9B6E-C20A-CF5D-0531-F9E593A491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47687A-F07F-5E00-3039-152696F440FA}"/>
              </a:ext>
            </a:extLst>
          </p:cNvPr>
          <p:cNvSpPr/>
          <p:nvPr/>
        </p:nvSpPr>
        <p:spPr>
          <a:xfrm>
            <a:off x="-1427" y="0"/>
            <a:ext cx="4181844" cy="6858000"/>
          </a:xfrm>
          <a:prstGeom prst="rect">
            <a:avLst/>
          </a:prstGeom>
          <a:solidFill>
            <a:schemeClr val="accent2">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02643EBF-3DB3-18FE-0A05-106044B2B28C}"/>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Supplementary Materials</a:t>
            </a:r>
          </a:p>
          <a:p>
            <a:r>
              <a:rPr lang="en-GB" sz="1600" dirty="0">
                <a:solidFill>
                  <a:schemeClr val="bg1"/>
                </a:solidFill>
              </a:rPr>
              <a:t>Part 2 of 3</a:t>
            </a:r>
          </a:p>
        </p:txBody>
      </p:sp>
      <p:cxnSp>
        <p:nvCxnSpPr>
          <p:cNvPr id="14" name="Straight Connector 13">
            <a:extLst>
              <a:ext uri="{FF2B5EF4-FFF2-40B4-BE49-F238E27FC236}">
                <a16:creationId xmlns:a16="http://schemas.microsoft.com/office/drawing/2014/main" id="{BC144563-4B24-ED4C-C03D-9CC862A81ED8}"/>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7B15A01-06A9-68B0-9D88-0A0AD9E7F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8AA8E36-B14C-D652-0A29-490330C63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25" name="TextBox 24">
            <a:extLst>
              <a:ext uri="{FF2B5EF4-FFF2-40B4-BE49-F238E27FC236}">
                <a16:creationId xmlns:a16="http://schemas.microsoft.com/office/drawing/2014/main" id="{3BE8C481-3876-BCFE-39D5-518E25EB3974}"/>
              </a:ext>
            </a:extLst>
          </p:cNvPr>
          <p:cNvSpPr txBox="1"/>
          <p:nvPr/>
        </p:nvSpPr>
        <p:spPr>
          <a:xfrm>
            <a:off x="746866" y="942809"/>
            <a:ext cx="3182715" cy="971292"/>
          </a:xfrm>
          <a:prstGeom prst="rect">
            <a:avLst/>
          </a:prstGeom>
          <a:noFill/>
        </p:spPr>
        <p:txBody>
          <a:bodyPr wrap="square">
            <a:spAutoFit/>
          </a:bodyPr>
          <a:lstStyle/>
          <a:p>
            <a:pPr>
              <a:lnSpc>
                <a:spcPct val="107000"/>
              </a:lnSpc>
            </a:pPr>
            <a:r>
              <a:rPr lang="en-IE"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b="1" kern="100" dirty="0">
                <a:solidFill>
                  <a:schemeClr val="bg1"/>
                </a:solidFill>
                <a:latin typeface="Aptos" panose="020B0004020202020204" pitchFamily="34" charset="0"/>
                <a:cs typeface="Times New Roman" panose="02020603050405020304" pitchFamily="18" charset="0"/>
              </a:rPr>
              <a:t>vaccine uptake by staff compliment size-Seasonal Trends</a:t>
            </a:r>
          </a:p>
        </p:txBody>
      </p:sp>
      <p:pic>
        <p:nvPicPr>
          <p:cNvPr id="26" name="Picture 25">
            <a:extLst>
              <a:ext uri="{FF2B5EF4-FFF2-40B4-BE49-F238E27FC236}">
                <a16:creationId xmlns:a16="http://schemas.microsoft.com/office/drawing/2014/main" id="{38703816-AA2A-ED16-2E4B-9A9611277520}"/>
              </a:ext>
            </a:extLst>
          </p:cNvPr>
          <p:cNvPicPr>
            <a:picLocks noChangeAspect="1"/>
          </p:cNvPicPr>
          <p:nvPr/>
        </p:nvPicPr>
        <p:blipFill rotWithShape="1">
          <a:blip r:embed="rId5"/>
          <a:srcRect l="19780" t="6048" r="17478" b="12714"/>
          <a:stretch/>
        </p:blipFill>
        <p:spPr>
          <a:xfrm>
            <a:off x="189267" y="1246344"/>
            <a:ext cx="477157" cy="660583"/>
          </a:xfrm>
          <a:prstGeom prst="rect">
            <a:avLst/>
          </a:prstGeom>
        </p:spPr>
      </p:pic>
      <p:sp>
        <p:nvSpPr>
          <p:cNvPr id="5" name="TextBox 4">
            <a:extLst>
              <a:ext uri="{FF2B5EF4-FFF2-40B4-BE49-F238E27FC236}">
                <a16:creationId xmlns:a16="http://schemas.microsoft.com/office/drawing/2014/main" id="{6435758D-55DE-1CC5-8199-62E5AC74FEF0}"/>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Supplementary Figure 1 Percentage uptake of seasonal influenza vaccine among HCWs in pub</a:t>
            </a:r>
            <a:r>
              <a:rPr lang="en-IE" sz="1400" b="1" dirty="0">
                <a:solidFill>
                  <a:srgbClr val="BA1F46"/>
                </a:solidFill>
                <a:latin typeface="Calibri" panose="020F0502020204030204" pitchFamily="34" charset="0"/>
                <a:ea typeface="Calibri" panose="020F0502020204030204" pitchFamily="34" charset="0"/>
                <a:cs typeface="Calibri" panose="020F0502020204030204" pitchFamily="34" charset="0"/>
              </a:rPr>
              <a:t>lic hospitals b</a:t>
            </a: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y staff compliment size and season, 2011-2012 to 2024-2025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C3AE6B7-1CFC-3C34-D37D-0895A0A19CAE}"/>
              </a:ext>
            </a:extLst>
          </p:cNvPr>
          <p:cNvSpPr txBox="1"/>
          <p:nvPr/>
        </p:nvSpPr>
        <p:spPr>
          <a:xfrm>
            <a:off x="94505" y="2009052"/>
            <a:ext cx="3989979" cy="1318951"/>
          </a:xfrm>
          <a:prstGeom prst="rect">
            <a:avLst/>
          </a:prstGeom>
          <a:noFill/>
        </p:spPr>
        <p:txBody>
          <a:bodyPr wrap="square">
            <a:spAutoFit/>
          </a:bodyPr>
          <a:lstStyle/>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No obvious difference in seasonal influenza vaccine uptake between the different categories of staff compliment sizes in public hospitals is discernible since 2011-2012 (Supplementary Figure 1 ).</a:t>
            </a:r>
          </a:p>
        </p:txBody>
      </p:sp>
      <p:pic>
        <p:nvPicPr>
          <p:cNvPr id="3" name="Picture 2">
            <a:extLst>
              <a:ext uri="{FF2B5EF4-FFF2-40B4-BE49-F238E27FC236}">
                <a16:creationId xmlns:a16="http://schemas.microsoft.com/office/drawing/2014/main" id="{A95C9BAC-379C-279C-F9E2-C523B70E1B75}"/>
              </a:ext>
            </a:extLst>
          </p:cNvPr>
          <p:cNvPicPr>
            <a:picLocks noChangeAspect="1"/>
          </p:cNvPicPr>
          <p:nvPr/>
        </p:nvPicPr>
        <p:blipFill>
          <a:blip r:embed="rId6"/>
          <a:stretch>
            <a:fillRect/>
          </a:stretch>
        </p:blipFill>
        <p:spPr>
          <a:xfrm>
            <a:off x="4228048" y="800724"/>
            <a:ext cx="7487412" cy="4558284"/>
          </a:xfrm>
          <a:prstGeom prst="rect">
            <a:avLst/>
          </a:prstGeom>
        </p:spPr>
      </p:pic>
    </p:spTree>
    <p:extLst>
      <p:ext uri="{BB962C8B-B14F-4D97-AF65-F5344CB8AC3E}">
        <p14:creationId xmlns:p14="http://schemas.microsoft.com/office/powerpoint/2010/main" val="7837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510C-B3C3-7C35-4743-D7E5C6D06D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2E1657-8000-5CDF-AE1D-5FD4B74B8B23}"/>
              </a:ext>
            </a:extLst>
          </p:cNvPr>
          <p:cNvSpPr/>
          <p:nvPr/>
        </p:nvSpPr>
        <p:spPr>
          <a:xfrm>
            <a:off x="-1427" y="0"/>
            <a:ext cx="4181844" cy="6858000"/>
          </a:xfrm>
          <a:prstGeom prst="rect">
            <a:avLst/>
          </a:prstGeom>
          <a:solidFill>
            <a:schemeClr val="accent2">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86734475-9E7C-C4DD-96A4-001CEB7EDE40}"/>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Supplementary Materials</a:t>
            </a:r>
          </a:p>
          <a:p>
            <a:r>
              <a:rPr lang="en-GB" sz="1600">
                <a:solidFill>
                  <a:schemeClr val="bg1"/>
                </a:solidFill>
              </a:rPr>
              <a:t>Part 3 </a:t>
            </a:r>
            <a:r>
              <a:rPr lang="en-GB" sz="1600" dirty="0">
                <a:solidFill>
                  <a:schemeClr val="bg1"/>
                </a:solidFill>
              </a:rPr>
              <a:t>of 3</a:t>
            </a:r>
          </a:p>
        </p:txBody>
      </p:sp>
      <p:cxnSp>
        <p:nvCxnSpPr>
          <p:cNvPr id="14" name="Straight Connector 13">
            <a:extLst>
              <a:ext uri="{FF2B5EF4-FFF2-40B4-BE49-F238E27FC236}">
                <a16:creationId xmlns:a16="http://schemas.microsoft.com/office/drawing/2014/main" id="{9918664A-FF3A-2467-96D9-DD98213BAB63}"/>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DC280F6-D851-C500-6D52-D2A7BC439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6687C2FD-E314-3FCA-7CA8-B425B5889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25" name="TextBox 24">
            <a:extLst>
              <a:ext uri="{FF2B5EF4-FFF2-40B4-BE49-F238E27FC236}">
                <a16:creationId xmlns:a16="http://schemas.microsoft.com/office/drawing/2014/main" id="{3115D980-7C2D-CDDB-3712-B8AC8CB600B6}"/>
              </a:ext>
            </a:extLst>
          </p:cNvPr>
          <p:cNvSpPr txBox="1"/>
          <p:nvPr/>
        </p:nvSpPr>
        <p:spPr>
          <a:xfrm>
            <a:off x="746866" y="942809"/>
            <a:ext cx="3182715" cy="971292"/>
          </a:xfrm>
          <a:prstGeom prst="rect">
            <a:avLst/>
          </a:prstGeom>
          <a:noFill/>
        </p:spPr>
        <p:txBody>
          <a:bodyPr wrap="square">
            <a:spAutoFit/>
          </a:bodyPr>
          <a:lstStyle/>
          <a:p>
            <a:pPr>
              <a:lnSpc>
                <a:spcPct val="107000"/>
              </a:lnSpc>
            </a:pPr>
            <a:r>
              <a:rPr lang="en-GB" b="1" kern="100" dirty="0">
                <a:solidFill>
                  <a:schemeClr val="bg1"/>
                </a:solidFill>
                <a:latin typeface="Aptos" panose="020B0004020202020204" pitchFamily="34" charset="0"/>
                <a:cs typeface="Times New Roman" panose="02020603050405020304" pitchFamily="18" charset="0"/>
              </a:rPr>
              <a:t>Explanatory notes about P prime funnel charts on slides #12 and 16</a:t>
            </a:r>
            <a:endParaRPr lang="en-IE" b="1" kern="100" dirty="0">
              <a:solidFill>
                <a:schemeClr val="bg1"/>
              </a:solidFill>
              <a:latin typeface="Aptos" panose="020B0004020202020204" pitchFamily="34" charset="0"/>
              <a:cs typeface="Times New Roman" panose="02020603050405020304" pitchFamily="18" charset="0"/>
            </a:endParaRPr>
          </a:p>
        </p:txBody>
      </p:sp>
      <p:pic>
        <p:nvPicPr>
          <p:cNvPr id="3" name="Graphic 2" descr="Immunity outline">
            <a:extLst>
              <a:ext uri="{FF2B5EF4-FFF2-40B4-BE49-F238E27FC236}">
                <a16:creationId xmlns:a16="http://schemas.microsoft.com/office/drawing/2014/main" id="{3BC06F70-5F8D-A222-852B-7A50750757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7758" y="1049165"/>
            <a:ext cx="528596" cy="528596"/>
          </a:xfrm>
          <a:prstGeom prst="rect">
            <a:avLst/>
          </a:prstGeom>
        </p:spPr>
      </p:pic>
      <p:sp>
        <p:nvSpPr>
          <p:cNvPr id="10" name="TextBox 9">
            <a:extLst>
              <a:ext uri="{FF2B5EF4-FFF2-40B4-BE49-F238E27FC236}">
                <a16:creationId xmlns:a16="http://schemas.microsoft.com/office/drawing/2014/main" id="{1308FDF7-0A71-F6AA-FBFA-7D251508CF50}"/>
              </a:ext>
            </a:extLst>
          </p:cNvPr>
          <p:cNvSpPr txBox="1"/>
          <p:nvPr/>
        </p:nvSpPr>
        <p:spPr>
          <a:xfrm>
            <a:off x="4545751" y="347556"/>
            <a:ext cx="7250913" cy="5909310"/>
          </a:xfrm>
          <a:prstGeom prst="rect">
            <a:avLst/>
          </a:prstGeom>
          <a:noFill/>
        </p:spPr>
        <p:txBody>
          <a:bodyPr wrap="square">
            <a:spAutoFit/>
          </a:bodyPr>
          <a:lstStyle/>
          <a:p>
            <a:pPr marL="171450" marR="0" indent="-171450" algn="l" rtl="0">
              <a:buFont typeface="Arial" panose="020B0604020202020204" pitchFamily="34" charset="0"/>
              <a:buChar char="•"/>
            </a:pPr>
            <a:r>
              <a:rPr lang="en-GB" sz="1800" b="0" i="0" u="none" strike="noStrike" baseline="0" dirty="0"/>
              <a:t>Eligible hospital staff denominator data used in this graph have been sorted from smallest to highest </a:t>
            </a:r>
          </a:p>
          <a:p>
            <a:pPr marL="171450" marR="0" indent="-171450" algn="l" rtl="0">
              <a:buFont typeface="Arial" panose="020B0604020202020204" pitchFamily="34" charset="0"/>
              <a:buChar char="•"/>
            </a:pPr>
            <a:r>
              <a:rPr lang="en-GB" sz="1800" b="0" i="0" u="none" strike="noStrike" baseline="0" dirty="0"/>
              <a:t>Funnel plots are a form of scatter plot in which observed area rates are plotted against area populations. Control limits are then overlaid on the scatter plot. The control limits represent the expected variation in rates assuming that the only source of variation is stochastic (i.e. having a random probability distribution or pattern that may be analysed statistically, but may not be predicted precisely).</a:t>
            </a:r>
          </a:p>
          <a:p>
            <a:pPr marL="171450" marR="0" indent="-171450" algn="l" rtl="0">
              <a:buFont typeface="Arial" panose="020B0604020202020204" pitchFamily="34" charset="0"/>
              <a:buChar char="•"/>
            </a:pPr>
            <a:r>
              <a:rPr lang="en-GB" sz="1800" b="0" i="0" u="none" strike="noStrike" baseline="0" dirty="0"/>
              <a:t>A p chart is an attributes control chart used with data collected in subgroups of varying sizes such as counties with different population densities. </a:t>
            </a:r>
          </a:p>
          <a:p>
            <a:pPr marL="171450" marR="0" indent="-171450" algn="l" rtl="0">
              <a:buFont typeface="Arial" panose="020B0604020202020204" pitchFamily="34" charset="0"/>
              <a:buChar char="•"/>
            </a:pPr>
            <a:r>
              <a:rPr lang="en-GB" sz="1800" b="0" i="0" u="none" strike="noStrike" baseline="0" dirty="0"/>
              <a:t>A p prime chart is an alternative to the standard P chart when the denominators are large and when there is over or under dispersion in the data. </a:t>
            </a:r>
          </a:p>
          <a:p>
            <a:pPr marL="171450" marR="0" indent="-171450" algn="l" rtl="0">
              <a:buFont typeface="Arial" panose="020B0604020202020204" pitchFamily="34" charset="0"/>
              <a:buChar char="•"/>
            </a:pPr>
            <a:r>
              <a:rPr lang="en-GB" sz="1800" b="0" i="0" u="none" strike="noStrike" baseline="0" dirty="0"/>
              <a:t>A p prime funnel chart is a variation of the p prime chart.</a:t>
            </a:r>
          </a:p>
          <a:p>
            <a:pPr marL="171450" marR="0" indent="-171450" algn="l" rtl="0">
              <a:buFont typeface="Arial" panose="020B0604020202020204" pitchFamily="34" charset="0"/>
              <a:buChar char="•"/>
            </a:pPr>
            <a:r>
              <a:rPr lang="en-GB" sz="1800" b="0" i="0" u="none" strike="noStrike" baseline="0" dirty="0"/>
              <a:t>For more information on SPC charts and funnel plots, please refer to the Quality and Patient Safety Data for Decision Making Toolkit, available here: </a:t>
            </a:r>
            <a:r>
              <a:rPr lang="en-GB" sz="1800" b="0" i="0" u="sng" strike="noStrike" baseline="0" dirty="0">
                <a:solidFill>
                  <a:srgbClr val="0070C0"/>
                </a:solidFill>
                <a:hlinkClick r:id="rId6">
                  <a:extLst>
                    <a:ext uri="{A12FA001-AC4F-418D-AE19-62706E023703}">
                      <ahyp:hlinkClr xmlns:ahyp="http://schemas.microsoft.com/office/drawing/2018/hyperlinkcolor" val="tx"/>
                    </a:ext>
                  </a:extLst>
                </a:hlinkClick>
              </a:rPr>
              <a:t>https://www.lenus.ie/bitstream/handle/10147/635034/Quality%20and%20Patient%20Safety%20Data%20for%20Decision%20Making%20Toolkit.pdf?sequence=10&amp;isAllowed=y</a:t>
            </a:r>
            <a:r>
              <a:rPr lang="en-GB" sz="1800" dirty="0">
                <a:solidFill>
                  <a:srgbClr val="0070C0"/>
                </a:solidFill>
              </a:rPr>
              <a:t>.</a:t>
            </a:r>
            <a:endParaRPr lang="en-IE" sz="1800" dirty="0">
              <a:solidFill>
                <a:srgbClr val="0070C0"/>
              </a:solidFill>
            </a:endParaRPr>
          </a:p>
        </p:txBody>
      </p:sp>
    </p:spTree>
    <p:extLst>
      <p:ext uri="{BB962C8B-B14F-4D97-AF65-F5344CB8AC3E}">
        <p14:creationId xmlns:p14="http://schemas.microsoft.com/office/powerpoint/2010/main" val="32273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4682" y="1780151"/>
            <a:ext cx="4181844" cy="4966231"/>
          </a:xfrm>
          <a:prstGeom prst="rect">
            <a:avLst/>
          </a:prstGeom>
          <a:noFill/>
        </p:spPr>
        <p:txBody>
          <a:bodyPr wrap="square">
            <a:spAutoFit/>
          </a:bodyPr>
          <a:lstStyle/>
          <a:p>
            <a:pPr marL="285750" indent="-285750">
              <a:lnSpc>
                <a:spcPct val="115000"/>
              </a:lnSpc>
              <a:buFont typeface="Arial" panose="020B0604020202020204" pitchFamily="34" charset="0"/>
              <a:buChar char="•"/>
            </a:pPr>
            <a:r>
              <a:rPr lang="en-IE" sz="1200" dirty="0">
                <a:solidFill>
                  <a:schemeClr val="bg1"/>
                </a:solidFill>
                <a:latin typeface="Aptos" panose="020B0004020202020204" pitchFamily="34" charset="0"/>
              </a:rPr>
              <a:t>In 2024-2025 season, 50 out of a total of 53 (94.3%) acute public hospitals (including the </a:t>
            </a:r>
            <a:r>
              <a:rPr lang="en-GB" sz="1200" dirty="0">
                <a:solidFill>
                  <a:schemeClr val="bg1"/>
                </a:solidFill>
                <a:latin typeface="Aptos" panose="020B0004020202020204" pitchFamily="34" charset="0"/>
              </a:rPr>
              <a:t>National Children's Hospital Ireland (NCHI) participated in the  survey. In contrast 7 out  of 13  (53.9%) private hospitals did so (Figure 1).</a:t>
            </a:r>
          </a:p>
          <a:p>
            <a:pPr marL="285750" indent="-285750">
              <a:lnSpc>
                <a:spcPct val="115000"/>
              </a:lnSpc>
              <a:buFont typeface="Arial" panose="020B0604020202020204" pitchFamily="34" charset="0"/>
              <a:buChar char="•"/>
            </a:pPr>
            <a:r>
              <a:rPr lang="en-GB" sz="1200" dirty="0">
                <a:solidFill>
                  <a:schemeClr val="bg1"/>
                </a:solidFill>
                <a:latin typeface="Aptos" panose="020B0004020202020204" pitchFamily="34" charset="0"/>
              </a:rPr>
              <a:t> </a:t>
            </a:r>
            <a:r>
              <a:rPr lang="en-IE" sz="1200" dirty="0">
                <a:solidFill>
                  <a:schemeClr val="bg1"/>
                </a:solidFill>
                <a:latin typeface="Aptos" panose="020B0004020202020204" pitchFamily="34" charset="0"/>
              </a:rPr>
              <a:t>Completion of HPSC annual surveys on HCW vaccine uptake by private hospitals is not obligatory and it is one reason why the overall numbers of participating hospitals can vary season to season (Figure 1).</a:t>
            </a:r>
          </a:p>
          <a:p>
            <a:pPr marL="285750" indent="-285750">
              <a:lnSpc>
                <a:spcPct val="115000"/>
              </a:lnSpc>
              <a:buFont typeface="Arial" panose="020B0604020202020204" pitchFamily="34" charset="0"/>
              <a:buChar char="•"/>
            </a:pPr>
            <a:r>
              <a:rPr lang="en-IE" sz="1200" dirty="0">
                <a:solidFill>
                  <a:schemeClr val="bg1"/>
                </a:solidFill>
                <a:latin typeface="Aptos" panose="020B0004020202020204" pitchFamily="34" charset="0"/>
              </a:rPr>
              <a:t>Since 2017-2018 participation by public hospitals has been generally high with the exception of the 2021-2022 and 2022-2023 seasons when a number of hospitals in the Children Hospital Ireland Group did not submit returns.</a:t>
            </a:r>
          </a:p>
          <a:p>
            <a:pPr marL="285750" indent="-285750">
              <a:lnSpc>
                <a:spcPct val="115000"/>
              </a:lnSpc>
              <a:buFont typeface="Arial" panose="020B0604020202020204" pitchFamily="34" charset="0"/>
              <a:buChar char="•"/>
            </a:pPr>
            <a:r>
              <a:rPr lang="en-IE" sz="1200" dirty="0">
                <a:solidFill>
                  <a:schemeClr val="bg1"/>
                </a:solidFill>
                <a:latin typeface="Aptos" panose="020B0004020202020204" pitchFamily="34" charset="0"/>
              </a:rPr>
              <a:t>In 2024-2025, two HSE </a:t>
            </a:r>
            <a:r>
              <a:rPr lang="en-GB" sz="1200" dirty="0">
                <a:solidFill>
                  <a:schemeClr val="bg1"/>
                </a:solidFill>
                <a:latin typeface="Aptos" panose="020B0004020202020204" pitchFamily="34" charset="0"/>
              </a:rPr>
              <a:t>hospitals, Our Lady’s Hospital, Navan and Connolly Hospital, Blanchardstown (adult) did not submit complete returns (see caveat on slide #7 regarding NCHI) .</a:t>
            </a:r>
          </a:p>
          <a:p>
            <a:pPr marL="285750" indent="-285750">
              <a:lnSpc>
                <a:spcPct val="115000"/>
              </a:lnSpc>
              <a:buFont typeface="Arial" panose="020B0604020202020204" pitchFamily="34" charset="0"/>
              <a:buChar char="•"/>
            </a:pPr>
            <a:r>
              <a:rPr lang="en-IE" sz="1200" dirty="0">
                <a:solidFill>
                  <a:schemeClr val="bg1"/>
                </a:solidFill>
                <a:latin typeface="Aptos" panose="020B0004020202020204" pitchFamily="34" charset="0"/>
              </a:rPr>
              <a:t>Note : The 2024-2025  season marks the beginning where it is possible for survey participants to complete a survey but record that they did not have access to their own seasonal influenza or COVID-19 vaccination data or both.</a:t>
            </a:r>
          </a:p>
        </p:txBody>
      </p:sp>
      <p:pic>
        <p:nvPicPr>
          <p:cNvPr id="3" name="Graphic 2" descr="Immunity outline">
            <a:extLst>
              <a:ext uri="{FF2B5EF4-FFF2-40B4-BE49-F238E27FC236}">
                <a16:creationId xmlns:a16="http://schemas.microsoft.com/office/drawing/2014/main" id="{BEF102C2-DC82-6984-6910-9F9C214FED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0052" y="831543"/>
            <a:ext cx="528596" cy="528596"/>
          </a:xfrm>
          <a:prstGeom prst="rect">
            <a:avLst/>
          </a:prstGeom>
        </p:spPr>
      </p:pic>
      <p:sp>
        <p:nvSpPr>
          <p:cNvPr id="4" name="TextBox 3">
            <a:extLst>
              <a:ext uri="{FF2B5EF4-FFF2-40B4-BE49-F238E27FC236}">
                <a16:creationId xmlns:a16="http://schemas.microsoft.com/office/drawing/2014/main" id="{8895B4B9-EF29-CB59-38AF-E9DEF39E6B22}"/>
              </a:ext>
            </a:extLst>
          </p:cNvPr>
          <p:cNvSpPr txBox="1"/>
          <p:nvPr/>
        </p:nvSpPr>
        <p:spPr>
          <a:xfrm>
            <a:off x="728648" y="803128"/>
            <a:ext cx="2931045" cy="971292"/>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Survey participation by hospitals/response rate as a percentage of total </a:t>
            </a:r>
          </a:p>
        </p:txBody>
      </p:sp>
      <p:sp>
        <p:nvSpPr>
          <p:cNvPr id="6" name="TextBox 5">
            <a:extLst>
              <a:ext uri="{FF2B5EF4-FFF2-40B4-BE49-F238E27FC236}">
                <a16:creationId xmlns:a16="http://schemas.microsoft.com/office/drawing/2014/main" id="{FD1E1670-209C-448D-BD9E-CD9F590694FA}"/>
              </a:ext>
            </a:extLst>
          </p:cNvPr>
          <p:cNvSpPr txBox="1"/>
          <p:nvPr/>
        </p:nvSpPr>
        <p:spPr>
          <a:xfrm>
            <a:off x="4228048" y="51665"/>
            <a:ext cx="7741874" cy="32553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1. Number of participating hospitals </a:t>
            </a:r>
            <a:r>
              <a:rPr lang="en-IE" sz="1400" b="1" dirty="0">
                <a:solidFill>
                  <a:srgbClr val="BA1F46"/>
                </a:solidFill>
                <a:latin typeface="Calibri" panose="020F0502020204030204" pitchFamily="34" charset="0"/>
                <a:ea typeface="Calibri" panose="020F0502020204030204" pitchFamily="34" charset="0"/>
                <a:cs typeface="Calibri" panose="020F0502020204030204" pitchFamily="34" charset="0"/>
              </a:rPr>
              <a:t>by funding model by season, 2011-2012 to 2024-2025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E43532EF-5827-CB23-539D-FBFB6F978F91}"/>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 of 15</a:t>
            </a:r>
          </a:p>
        </p:txBody>
      </p:sp>
      <p:pic>
        <p:nvPicPr>
          <p:cNvPr id="10" name="Picture 9">
            <a:extLst>
              <a:ext uri="{FF2B5EF4-FFF2-40B4-BE49-F238E27FC236}">
                <a16:creationId xmlns:a16="http://schemas.microsoft.com/office/drawing/2014/main" id="{E3211769-7AE9-1AFD-B574-6B2F453C19DF}"/>
              </a:ext>
            </a:extLst>
          </p:cNvPr>
          <p:cNvPicPr>
            <a:picLocks noChangeAspect="1"/>
          </p:cNvPicPr>
          <p:nvPr/>
        </p:nvPicPr>
        <p:blipFill>
          <a:blip r:embed="rId6"/>
          <a:stretch>
            <a:fillRect/>
          </a:stretch>
        </p:blipFill>
        <p:spPr>
          <a:xfrm>
            <a:off x="4245268" y="600268"/>
            <a:ext cx="7856220" cy="4207764"/>
          </a:xfrm>
          <a:prstGeom prst="rect">
            <a:avLst/>
          </a:prstGeom>
        </p:spPr>
      </p:pic>
    </p:spTree>
    <p:extLst>
      <p:ext uri="{BB962C8B-B14F-4D97-AF65-F5344CB8AC3E}">
        <p14:creationId xmlns:p14="http://schemas.microsoft.com/office/powerpoint/2010/main" val="23404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6655A-6C63-8CCF-33BB-1D79E30480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661EA3-8C65-38FE-F811-50809B85FBF0}"/>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3282440A-AC66-AE80-87F9-064B0FEA710A}"/>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2 of 15</a:t>
            </a:r>
          </a:p>
        </p:txBody>
      </p:sp>
      <p:cxnSp>
        <p:nvCxnSpPr>
          <p:cNvPr id="14" name="Straight Connector 13">
            <a:extLst>
              <a:ext uri="{FF2B5EF4-FFF2-40B4-BE49-F238E27FC236}">
                <a16:creationId xmlns:a16="http://schemas.microsoft.com/office/drawing/2014/main" id="{B535B6AB-2B58-1D39-27D6-74A5849B8FE6}"/>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F7ED575-3153-E027-DCCE-6D91B80BB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641A166F-152D-E28E-BD7A-315D90A39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7D1F16A7-1091-BBC7-50BF-45CE8B2855EC}"/>
              </a:ext>
            </a:extLst>
          </p:cNvPr>
          <p:cNvSpPr txBox="1"/>
          <p:nvPr/>
        </p:nvSpPr>
        <p:spPr>
          <a:xfrm>
            <a:off x="94505" y="2234874"/>
            <a:ext cx="3989979" cy="2223173"/>
          </a:xfrm>
          <a:prstGeom prst="rect">
            <a:avLst/>
          </a:prstGeom>
          <a:noFill/>
        </p:spPr>
        <p:txBody>
          <a:bodyPr wrap="square">
            <a:spAutoFit/>
          </a:bodyPr>
          <a:lstStyle/>
          <a:p>
            <a:pPr marL="171450" indent="-171450">
              <a:lnSpc>
                <a:spcPct val="115000"/>
              </a:lnSpc>
              <a:buFont typeface="Arial" panose="020B0604020202020204" pitchFamily="34" charset="0"/>
              <a:buChar char="•"/>
            </a:pPr>
            <a:endParaRPr lang="en-GB" sz="1100" dirty="0">
              <a:solidFill>
                <a:schemeClr val="bg1"/>
              </a:solidFill>
              <a:latin typeface="Aptos" panose="020B0004020202020204" pitchFamily="34" charset="0"/>
            </a:endParaRP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Since 2021-2022 the number of eligible staff in the participating hospitals has risen.</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While overall vaccine uptake levels have dropped, the overall eligible staff count has risen, which means the absolute number of unvaccinated HCWs has also increased (Figure 2).</a:t>
            </a:r>
          </a:p>
          <a:p>
            <a:pPr marL="171450" indent="-171450">
              <a:lnSpc>
                <a:spcPct val="115000"/>
              </a:lnSpc>
              <a:buFont typeface="Arial" panose="020B0604020202020204" pitchFamily="34" charset="0"/>
              <a:buChar char="•"/>
            </a:pPr>
            <a:endParaRPr lang="en-GB" sz="1200" dirty="0">
              <a:solidFill>
                <a:schemeClr val="bg1"/>
              </a:solidFill>
              <a:latin typeface="Aptos" panose="020B0004020202020204" pitchFamily="34" charset="0"/>
            </a:endParaRPr>
          </a:p>
        </p:txBody>
      </p:sp>
      <p:sp>
        <p:nvSpPr>
          <p:cNvPr id="25" name="TextBox 24">
            <a:extLst>
              <a:ext uri="{FF2B5EF4-FFF2-40B4-BE49-F238E27FC236}">
                <a16:creationId xmlns:a16="http://schemas.microsoft.com/office/drawing/2014/main" id="{D79F8551-4029-F013-1E70-19C02101ABBE}"/>
              </a:ext>
            </a:extLst>
          </p:cNvPr>
          <p:cNvSpPr txBox="1"/>
          <p:nvPr/>
        </p:nvSpPr>
        <p:spPr>
          <a:xfrm>
            <a:off x="728648" y="1152090"/>
            <a:ext cx="3182715" cy="1468607"/>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among </a:t>
            </a:r>
            <a:r>
              <a:rPr lang="en-IE" b="1" kern="100" dirty="0">
                <a:solidFill>
                  <a:schemeClr val="bg1"/>
                </a:solidFill>
                <a:latin typeface="Aptos" panose="020B0004020202020204" pitchFamily="34" charset="0"/>
                <a:cs typeface="Times New Roman" panose="02020603050405020304" pitchFamily="18" charset="0"/>
              </a:rPr>
              <a:t>h</a:t>
            </a:r>
            <a:r>
              <a:rPr lang="en-IE" sz="1800" b="1" kern="100" dirty="0">
                <a:solidFill>
                  <a:schemeClr val="bg1"/>
                </a:solidFill>
                <a:latin typeface="Aptos" panose="020B0004020202020204" pitchFamily="34" charset="0"/>
                <a:cs typeface="Times New Roman" panose="02020603050405020304" pitchFamily="18" charset="0"/>
              </a:rPr>
              <a:t>ospital-based HCWs-The overall picture</a:t>
            </a:r>
          </a:p>
          <a:p>
            <a:pPr>
              <a:lnSpc>
                <a:spcPct val="107000"/>
              </a:lnSpc>
            </a:pPr>
            <a:endParaRPr lang="en-IE" sz="1200" kern="100" dirty="0">
              <a:solidFill>
                <a:schemeClr val="bg1"/>
              </a:solidFill>
              <a:latin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1BE8DA-9DFF-51E1-094C-C10303BDCB4E}"/>
              </a:ext>
            </a:extLst>
          </p:cNvPr>
          <p:cNvSpPr txBox="1"/>
          <p:nvPr/>
        </p:nvSpPr>
        <p:spPr>
          <a:xfrm>
            <a:off x="4348615" y="188382"/>
            <a:ext cx="7645739"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2. Number of participating public hospitals and eligible HCWs by season, 2011-2012 to 2024-2025 seasons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Immunity outline">
            <a:extLst>
              <a:ext uri="{FF2B5EF4-FFF2-40B4-BE49-F238E27FC236}">
                <a16:creationId xmlns:a16="http://schemas.microsoft.com/office/drawing/2014/main" id="{0E3BF147-18B8-4028-1452-8658B954D1E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5296" y="1296019"/>
            <a:ext cx="528596" cy="528596"/>
          </a:xfrm>
          <a:prstGeom prst="rect">
            <a:avLst/>
          </a:prstGeom>
        </p:spPr>
      </p:pic>
      <p:pic>
        <p:nvPicPr>
          <p:cNvPr id="5" name="Picture 4">
            <a:extLst>
              <a:ext uri="{FF2B5EF4-FFF2-40B4-BE49-F238E27FC236}">
                <a16:creationId xmlns:a16="http://schemas.microsoft.com/office/drawing/2014/main" id="{05B95393-7FB5-FC5F-8DD6-989EAF56F40F}"/>
              </a:ext>
            </a:extLst>
          </p:cNvPr>
          <p:cNvPicPr>
            <a:picLocks noChangeAspect="1"/>
          </p:cNvPicPr>
          <p:nvPr/>
        </p:nvPicPr>
        <p:blipFill>
          <a:blip r:embed="rId6"/>
          <a:stretch>
            <a:fillRect/>
          </a:stretch>
        </p:blipFill>
        <p:spPr>
          <a:xfrm>
            <a:off x="4611420" y="924796"/>
            <a:ext cx="7120128" cy="4707636"/>
          </a:xfrm>
          <a:prstGeom prst="rect">
            <a:avLst/>
          </a:prstGeom>
        </p:spPr>
      </p:pic>
      <p:sp>
        <p:nvSpPr>
          <p:cNvPr id="3" name="TextBox 2">
            <a:extLst>
              <a:ext uri="{FF2B5EF4-FFF2-40B4-BE49-F238E27FC236}">
                <a16:creationId xmlns:a16="http://schemas.microsoft.com/office/drawing/2014/main" id="{91256D27-D387-00F6-26B7-9790720085BC}"/>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28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6454"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0F0B1BB6-88C8-FD8B-2FF1-79508B813AA6}"/>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3 of 15</a:t>
            </a: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94505" y="2482634"/>
            <a:ext cx="3989979" cy="1975413"/>
          </a:xfrm>
          <a:prstGeom prst="rect">
            <a:avLst/>
          </a:prstGeom>
          <a:noFill/>
        </p:spPr>
        <p:txBody>
          <a:bodyPr wrap="square">
            <a:spAutoFit/>
          </a:bodyPr>
          <a:lstStyle/>
          <a:p>
            <a:pPr marL="171450" indent="-171450">
              <a:lnSpc>
                <a:spcPct val="115000"/>
              </a:lnSpc>
              <a:buFont typeface="Arial" panose="020B0604020202020204" pitchFamily="34" charset="0"/>
              <a:buChar char="•"/>
            </a:pPr>
            <a:endParaRPr lang="en-GB" sz="1100" dirty="0">
              <a:solidFill>
                <a:schemeClr val="bg1"/>
              </a:solidFill>
              <a:latin typeface="Aptos" panose="020B0004020202020204" pitchFamily="34" charset="0"/>
            </a:endParaRP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Since the 2021-2022 season, seasonal influenza vaccine uptake among public hospital based HCWs has declined sharply.</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In 2021-2022, uptake was 71.4% and in 2024-2025 it was 45.4%, an absolute difference of 26% (Figure 3, Table 1).</a:t>
            </a:r>
          </a:p>
          <a:p>
            <a:pPr marL="171450" indent="-171450">
              <a:lnSpc>
                <a:spcPct val="115000"/>
              </a:lnSpc>
              <a:buFont typeface="Arial" panose="020B0604020202020204" pitchFamily="34" charset="0"/>
              <a:buChar char="•"/>
            </a:pPr>
            <a:endParaRPr lang="en-GB" sz="1200" dirty="0">
              <a:solidFill>
                <a:schemeClr val="bg1"/>
              </a:solidFill>
              <a:latin typeface="Aptos" panose="020B0004020202020204" pitchFamily="34" charset="0"/>
            </a:endParaRPr>
          </a:p>
        </p:txBody>
      </p:sp>
      <p:sp>
        <p:nvSpPr>
          <p:cNvPr id="19" name="TextBox 18">
            <a:extLst>
              <a:ext uri="{FF2B5EF4-FFF2-40B4-BE49-F238E27FC236}">
                <a16:creationId xmlns:a16="http://schemas.microsoft.com/office/drawing/2014/main" id="{3713405A-8C2E-C231-335B-E4C1539C961C}"/>
              </a:ext>
            </a:extLst>
          </p:cNvPr>
          <p:cNvSpPr txBox="1"/>
          <p:nvPr/>
        </p:nvSpPr>
        <p:spPr>
          <a:xfrm>
            <a:off x="4276349" y="3753417"/>
            <a:ext cx="7713935"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 3. Percentage uptake of influenza vaccine among public hospital-based HCWs by season, 2011-2012 to 2024-2025 seasons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0781592-3D5A-E00A-386B-DBFD1DA86A05}"/>
              </a:ext>
            </a:extLst>
          </p:cNvPr>
          <p:cNvSpPr txBox="1"/>
          <p:nvPr/>
        </p:nvSpPr>
        <p:spPr>
          <a:xfrm>
            <a:off x="4403922" y="188568"/>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Table 1. Eligible and vaccinated public hospital–based HCWs for the seaso</a:t>
            </a:r>
            <a:r>
              <a:rPr lang="en-IE" sz="1400" b="1" dirty="0">
                <a:solidFill>
                  <a:srgbClr val="BA1F46"/>
                </a:solidFill>
                <a:latin typeface="Calibri" panose="020F0502020204030204" pitchFamily="34" charset="0"/>
                <a:ea typeface="Calibri" panose="020F0502020204030204" pitchFamily="34" charset="0"/>
              </a:rPr>
              <a:t>nal influenza vaccine by season and key metrics, 2011-2012 to 2024-2025 seasons</a:t>
            </a:r>
          </a:p>
        </p:txBody>
      </p:sp>
      <p:graphicFrame>
        <p:nvGraphicFramePr>
          <p:cNvPr id="11" name="Table 10">
            <a:extLst>
              <a:ext uri="{FF2B5EF4-FFF2-40B4-BE49-F238E27FC236}">
                <a16:creationId xmlns:a16="http://schemas.microsoft.com/office/drawing/2014/main" id="{16039C4F-651A-8214-96DA-2A13BB89535A}"/>
              </a:ext>
            </a:extLst>
          </p:cNvPr>
          <p:cNvGraphicFramePr>
            <a:graphicFrameLocks noGrp="1"/>
          </p:cNvGraphicFramePr>
          <p:nvPr>
            <p:extLst>
              <p:ext uri="{D42A27DB-BD31-4B8C-83A1-F6EECF244321}">
                <p14:modId xmlns:p14="http://schemas.microsoft.com/office/powerpoint/2010/main" val="498417228"/>
              </p:ext>
            </p:extLst>
          </p:nvPr>
        </p:nvGraphicFramePr>
        <p:xfrm>
          <a:off x="4439417" y="777803"/>
          <a:ext cx="7465891" cy="2766060"/>
        </p:xfrm>
        <a:graphic>
          <a:graphicData uri="http://schemas.openxmlformats.org/drawingml/2006/table">
            <a:tbl>
              <a:tblPr/>
              <a:tblGrid>
                <a:gridCol w="757959">
                  <a:extLst>
                    <a:ext uri="{9D8B030D-6E8A-4147-A177-3AD203B41FA5}">
                      <a16:colId xmlns:a16="http://schemas.microsoft.com/office/drawing/2014/main" val="1526329789"/>
                    </a:ext>
                  </a:extLst>
                </a:gridCol>
                <a:gridCol w="1080092">
                  <a:extLst>
                    <a:ext uri="{9D8B030D-6E8A-4147-A177-3AD203B41FA5}">
                      <a16:colId xmlns:a16="http://schemas.microsoft.com/office/drawing/2014/main" val="2986744439"/>
                    </a:ext>
                  </a:extLst>
                </a:gridCol>
                <a:gridCol w="1326428">
                  <a:extLst>
                    <a:ext uri="{9D8B030D-6E8A-4147-A177-3AD203B41FA5}">
                      <a16:colId xmlns:a16="http://schemas.microsoft.com/office/drawing/2014/main" val="866378047"/>
                    </a:ext>
                  </a:extLst>
                </a:gridCol>
                <a:gridCol w="1136937">
                  <a:extLst>
                    <a:ext uri="{9D8B030D-6E8A-4147-A177-3AD203B41FA5}">
                      <a16:colId xmlns:a16="http://schemas.microsoft.com/office/drawing/2014/main" val="2996958534"/>
                    </a:ext>
                  </a:extLst>
                </a:gridCol>
                <a:gridCol w="1212734">
                  <a:extLst>
                    <a:ext uri="{9D8B030D-6E8A-4147-A177-3AD203B41FA5}">
                      <a16:colId xmlns:a16="http://schemas.microsoft.com/office/drawing/2014/main" val="4152370289"/>
                    </a:ext>
                  </a:extLst>
                </a:gridCol>
                <a:gridCol w="1061141">
                  <a:extLst>
                    <a:ext uri="{9D8B030D-6E8A-4147-A177-3AD203B41FA5}">
                      <a16:colId xmlns:a16="http://schemas.microsoft.com/office/drawing/2014/main" val="3281069695"/>
                    </a:ext>
                  </a:extLst>
                </a:gridCol>
                <a:gridCol w="890600">
                  <a:extLst>
                    <a:ext uri="{9D8B030D-6E8A-4147-A177-3AD203B41FA5}">
                      <a16:colId xmlns:a16="http://schemas.microsoft.com/office/drawing/2014/main" val="2794114188"/>
                    </a:ext>
                  </a:extLst>
                </a:gridCol>
              </a:tblGrid>
              <a:tr h="180975">
                <a:tc>
                  <a:txBody>
                    <a:bodyPr/>
                    <a:lstStyle/>
                    <a:p>
                      <a:pPr algn="ctr" fontAlgn="ctr"/>
                      <a:r>
                        <a:rPr lang="en-IE" sz="700" b="0" i="0" u="none" strike="noStrike" dirty="0">
                          <a:solidFill>
                            <a:srgbClr val="FFFFFF"/>
                          </a:solidFill>
                          <a:effectLst/>
                          <a:latin typeface="Calibri" panose="020F0502020204030204" pitchFamily="34" charset="0"/>
                        </a:rPr>
                        <a:t>Season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No. Eligible Staff</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No. Vaccinated Staff</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Overall % Uptake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Average % Uptake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Range % Uptake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ctr"/>
                      <a:r>
                        <a:rPr lang="en-IE" sz="700" b="1" i="0" u="none" strike="noStrike" dirty="0">
                          <a:solidFill>
                            <a:srgbClr val="FFFFFF"/>
                          </a:solidFill>
                          <a:effectLst/>
                          <a:latin typeface="Calibri" panose="020F0502020204030204" pitchFamily="34" charset="0"/>
                        </a:rPr>
                        <a:t>No. Hospitals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extLst>
                  <a:ext uri="{0D108BD9-81ED-4DB2-BD59-A6C34878D82A}">
                    <a16:rowId xmlns:a16="http://schemas.microsoft.com/office/drawing/2014/main" val="175195417"/>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2011-2012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45058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8157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18.1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19.1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5.01-39.98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20058611"/>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2012-2013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41490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7293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3.48-38.79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3028327"/>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47760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11517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24.1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20.7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2.56-45.87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41105359"/>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2014-2015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49917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11723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1.12-47.53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82820837"/>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57494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14474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25.2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6.89-47.04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55962128"/>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2016-2017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62324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21195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34.0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32.0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6.41-63.7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05295158"/>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2017-2018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64554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28947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44.2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13.75-74.76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42785034"/>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66857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35585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52.3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21.95-84.78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39047328"/>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2019-2020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67452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39721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58.9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56.6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26.19-91.32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5640073"/>
                  </a:ext>
                </a:extLst>
              </a:tr>
              <a:tr h="190500">
                <a:tc>
                  <a:txBody>
                    <a:bodyPr/>
                    <a:lstStyle/>
                    <a:p>
                      <a:pPr algn="ctr" fontAlgn="ctr"/>
                      <a:r>
                        <a:rPr lang="en-IE" sz="1000" b="1" i="0" u="none" strike="noStrike" dirty="0">
                          <a:solidFill>
                            <a:srgbClr val="000000"/>
                          </a:solidFill>
                          <a:effectLst/>
                          <a:latin typeface="Calibri" panose="020F0502020204030204" pitchFamily="34" charset="0"/>
                        </a:rPr>
                        <a:t>2020-2021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70263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50183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71.4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70.8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34.69-89.2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62561283"/>
                  </a:ext>
                </a:extLst>
              </a:tr>
              <a:tr h="200025">
                <a:tc>
                  <a:txBody>
                    <a:bodyPr/>
                    <a:lstStyle/>
                    <a:p>
                      <a:pPr algn="ctr" fontAlgn="ctr"/>
                      <a:r>
                        <a:rPr lang="en-IE" sz="1000" b="1" i="0" u="none" strike="noStrike" dirty="0">
                          <a:solidFill>
                            <a:srgbClr val="000000"/>
                          </a:solidFill>
                          <a:effectLst/>
                          <a:latin typeface="Calibri" panose="020F0502020204030204" pitchFamily="34" charset="0"/>
                        </a:rPr>
                        <a:t>2021-2022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65947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42541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64.5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63.0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37.34-91.64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32731392"/>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2022-2023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72512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39477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53.8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24.42-89.84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09263832"/>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77588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39411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50.8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50.4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18.37-80.74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6142796"/>
                  </a:ext>
                </a:extLst>
              </a:tr>
              <a:tr h="182880">
                <a:tc>
                  <a:txBody>
                    <a:bodyPr/>
                    <a:lstStyle/>
                    <a:p>
                      <a:pPr algn="ctr" fontAlgn="ctr"/>
                      <a:r>
                        <a:rPr lang="en-IE" sz="1000" b="1" i="0" u="none" strike="noStrike" dirty="0">
                          <a:solidFill>
                            <a:srgbClr val="000000"/>
                          </a:solidFill>
                          <a:effectLst/>
                          <a:latin typeface="Calibri" panose="020F0502020204030204" pitchFamily="34" charset="0"/>
                        </a:rPr>
                        <a:t>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83687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E" sz="1000" b="0" i="0" u="none" strike="noStrike" dirty="0">
                          <a:solidFill>
                            <a:srgbClr val="000000"/>
                          </a:solidFill>
                          <a:effectLst/>
                          <a:latin typeface="Calibri" panose="020F0502020204030204" pitchFamily="34" charset="0"/>
                        </a:rPr>
                        <a:t>38031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45.4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45.1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1000" b="0" i="0" u="none" strike="noStrike" dirty="0">
                          <a:solidFill>
                            <a:srgbClr val="000000"/>
                          </a:solidFill>
                          <a:effectLst/>
                          <a:latin typeface="Calibri" panose="020F0502020204030204" pitchFamily="34" charset="0"/>
                        </a:rPr>
                        <a:t>17.2-72.81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E" sz="1000" b="1"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501120"/>
                  </a:ext>
                </a:extLst>
              </a:tr>
            </a:tbl>
          </a:graphicData>
        </a:graphic>
      </p:graphicFrame>
      <p:pic>
        <p:nvPicPr>
          <p:cNvPr id="3" name="Picture 2">
            <a:extLst>
              <a:ext uri="{FF2B5EF4-FFF2-40B4-BE49-F238E27FC236}">
                <a16:creationId xmlns:a16="http://schemas.microsoft.com/office/drawing/2014/main" id="{81D9E291-5D0E-42B4-977D-4509BC0F9E93}"/>
              </a:ext>
            </a:extLst>
          </p:cNvPr>
          <p:cNvPicPr>
            <a:picLocks noChangeAspect="1"/>
          </p:cNvPicPr>
          <p:nvPr/>
        </p:nvPicPr>
        <p:blipFill>
          <a:blip r:embed="rId5"/>
          <a:stretch>
            <a:fillRect/>
          </a:stretch>
        </p:blipFill>
        <p:spPr>
          <a:xfrm>
            <a:off x="4399516" y="4326715"/>
            <a:ext cx="7467600" cy="2467356"/>
          </a:xfrm>
          <a:prstGeom prst="rect">
            <a:avLst/>
          </a:prstGeom>
        </p:spPr>
      </p:pic>
      <p:sp>
        <p:nvSpPr>
          <p:cNvPr id="7" name="TextBox 6">
            <a:extLst>
              <a:ext uri="{FF2B5EF4-FFF2-40B4-BE49-F238E27FC236}">
                <a16:creationId xmlns:a16="http://schemas.microsoft.com/office/drawing/2014/main" id="{3BA81B7C-0EB2-0033-E48C-04C40DCAFCC7}"/>
              </a:ext>
            </a:extLst>
          </p:cNvPr>
          <p:cNvSpPr txBox="1"/>
          <p:nvPr/>
        </p:nvSpPr>
        <p:spPr>
          <a:xfrm>
            <a:off x="728648" y="1152090"/>
            <a:ext cx="3182715" cy="1468607"/>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among </a:t>
            </a:r>
            <a:r>
              <a:rPr lang="en-IE" b="1" kern="100" dirty="0">
                <a:solidFill>
                  <a:schemeClr val="bg1"/>
                </a:solidFill>
                <a:latin typeface="Aptos" panose="020B0004020202020204" pitchFamily="34" charset="0"/>
                <a:cs typeface="Times New Roman" panose="02020603050405020304" pitchFamily="18" charset="0"/>
              </a:rPr>
              <a:t>h</a:t>
            </a:r>
            <a:r>
              <a:rPr lang="en-IE" sz="1800" b="1" kern="100" dirty="0">
                <a:solidFill>
                  <a:schemeClr val="bg1"/>
                </a:solidFill>
                <a:latin typeface="Aptos" panose="020B0004020202020204" pitchFamily="34" charset="0"/>
                <a:cs typeface="Times New Roman" panose="02020603050405020304" pitchFamily="18" charset="0"/>
              </a:rPr>
              <a:t>ospital-based HCWs-The overall picture</a:t>
            </a:r>
          </a:p>
          <a:p>
            <a:pPr>
              <a:lnSpc>
                <a:spcPct val="107000"/>
              </a:lnSpc>
            </a:pPr>
            <a:endParaRPr lang="en-IE" sz="1200" kern="100" dirty="0">
              <a:solidFill>
                <a:schemeClr val="bg1"/>
              </a:solidFill>
              <a:latin typeface="Aptos" panose="020B0004020202020204" pitchFamily="34" charset="0"/>
              <a:cs typeface="Times New Roman" panose="02020603050405020304" pitchFamily="18" charset="0"/>
            </a:endParaRPr>
          </a:p>
        </p:txBody>
      </p:sp>
      <p:pic>
        <p:nvPicPr>
          <p:cNvPr id="12" name="Graphic 11" descr="Immunity outline">
            <a:extLst>
              <a:ext uri="{FF2B5EF4-FFF2-40B4-BE49-F238E27FC236}">
                <a16:creationId xmlns:a16="http://schemas.microsoft.com/office/drawing/2014/main" id="{FBD85E60-6026-523B-0B07-306335BECA4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5296" y="1296019"/>
            <a:ext cx="528596" cy="528596"/>
          </a:xfrm>
          <a:prstGeom prst="rect">
            <a:avLst/>
          </a:prstGeom>
        </p:spPr>
      </p:pic>
      <p:sp>
        <p:nvSpPr>
          <p:cNvPr id="15" name="TextBox 14">
            <a:extLst>
              <a:ext uri="{FF2B5EF4-FFF2-40B4-BE49-F238E27FC236}">
                <a16:creationId xmlns:a16="http://schemas.microsoft.com/office/drawing/2014/main" id="{DC73F599-E8ED-6A05-FAF4-29939E6235EA}"/>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0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77B2C-28E2-8533-B00D-92DB139BE8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FB6349-2784-A96C-C43D-AAA180386322}"/>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7504FA9A-AF20-4FC4-0EE8-1032296D5E36}"/>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4 of 15</a:t>
            </a:r>
          </a:p>
        </p:txBody>
      </p:sp>
      <p:cxnSp>
        <p:nvCxnSpPr>
          <p:cNvPr id="14" name="Straight Connector 13">
            <a:extLst>
              <a:ext uri="{FF2B5EF4-FFF2-40B4-BE49-F238E27FC236}">
                <a16:creationId xmlns:a16="http://schemas.microsoft.com/office/drawing/2014/main" id="{87CE9605-CCB2-B8B8-9DE1-D99300BA87BD}"/>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C8A1151-EBD4-0177-23B0-FA35545A4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48437BCD-47FF-667B-7122-DF1EE13B8F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4073B862-7FF0-0361-7807-2B8D4FC94FBB}"/>
              </a:ext>
            </a:extLst>
          </p:cNvPr>
          <p:cNvSpPr txBox="1"/>
          <p:nvPr/>
        </p:nvSpPr>
        <p:spPr>
          <a:xfrm>
            <a:off x="94505" y="2143668"/>
            <a:ext cx="3989979" cy="2879122"/>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Dublin and South East region reported the highest vaccine uptake at 57.2% and the West and North West region the lowest at 34.0%.</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Uptake was highest among medical and dental staff at 60.6% (60.0% when private hospitals are included) (Table 2).</a:t>
            </a:r>
          </a:p>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Uptake was lowest among other patient and client care staff at 32.2% (31.5% when private hospitals are included), about half that of medical and dental staff.</a:t>
            </a:r>
          </a:p>
          <a:p>
            <a:pPr marL="171450" indent="-171450">
              <a:lnSpc>
                <a:spcPct val="115000"/>
              </a:lnSpc>
              <a:buFont typeface="Arial" panose="020B0604020202020204" pitchFamily="34" charset="0"/>
              <a:buChar char="•"/>
            </a:pPr>
            <a:r>
              <a:rPr lang="en-GB" sz="900" dirty="0">
                <a:solidFill>
                  <a:schemeClr val="bg1"/>
                </a:solidFill>
                <a:latin typeface="Calibri" panose="020F0502020204030204" pitchFamily="34" charset="0"/>
                <a:ea typeface="Calibri" panose="020F0502020204030204" pitchFamily="34" charset="0"/>
              </a:rPr>
              <a:t>See supplementary slide #27 for more details on eligible staff numbers by HSE region and staff category</a:t>
            </a:r>
            <a:endParaRPr lang="en-IE" sz="900" dirty="0">
              <a:solidFill>
                <a:schemeClr val="bg1"/>
              </a:solidFill>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3DA50E1E-6666-D717-8042-6FFB955F370B}"/>
              </a:ext>
            </a:extLst>
          </p:cNvPr>
          <p:cNvSpPr txBox="1"/>
          <p:nvPr/>
        </p:nvSpPr>
        <p:spPr>
          <a:xfrm>
            <a:off x="737230" y="1200536"/>
            <a:ext cx="3182715" cy="971292"/>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among </a:t>
            </a:r>
            <a:r>
              <a:rPr lang="en-IE" b="1" kern="100" dirty="0">
                <a:solidFill>
                  <a:schemeClr val="bg1"/>
                </a:solidFill>
                <a:latin typeface="Aptos" panose="020B0004020202020204" pitchFamily="34" charset="0"/>
                <a:cs typeface="Times New Roman" panose="02020603050405020304" pitchFamily="18" charset="0"/>
              </a:rPr>
              <a:t>h</a:t>
            </a:r>
            <a:r>
              <a:rPr lang="en-IE" sz="1800" b="1" kern="100" dirty="0">
                <a:solidFill>
                  <a:schemeClr val="bg1"/>
                </a:solidFill>
                <a:latin typeface="Aptos" panose="020B0004020202020204" pitchFamily="34" charset="0"/>
                <a:cs typeface="Times New Roman" panose="02020603050405020304" pitchFamily="18" charset="0"/>
              </a:rPr>
              <a:t>ospital-based HCWs by HSE region</a:t>
            </a:r>
          </a:p>
        </p:txBody>
      </p:sp>
      <p:pic>
        <p:nvPicPr>
          <p:cNvPr id="26" name="Picture 25">
            <a:extLst>
              <a:ext uri="{FF2B5EF4-FFF2-40B4-BE49-F238E27FC236}">
                <a16:creationId xmlns:a16="http://schemas.microsoft.com/office/drawing/2014/main" id="{DE34D108-BB9D-C898-F293-C3AA672EE7D8}"/>
              </a:ext>
            </a:extLst>
          </p:cNvPr>
          <p:cNvPicPr>
            <a:picLocks noChangeAspect="1"/>
          </p:cNvPicPr>
          <p:nvPr/>
        </p:nvPicPr>
        <p:blipFill rotWithShape="1">
          <a:blip r:embed="rId5"/>
          <a:srcRect l="19780" t="6048" r="17478" b="12714"/>
          <a:stretch/>
        </p:blipFill>
        <p:spPr>
          <a:xfrm>
            <a:off x="222078" y="1355891"/>
            <a:ext cx="477157" cy="660583"/>
          </a:xfrm>
          <a:prstGeom prst="rect">
            <a:avLst/>
          </a:prstGeom>
        </p:spPr>
      </p:pic>
      <p:sp>
        <p:nvSpPr>
          <p:cNvPr id="4" name="TextBox 3">
            <a:extLst>
              <a:ext uri="{FF2B5EF4-FFF2-40B4-BE49-F238E27FC236}">
                <a16:creationId xmlns:a16="http://schemas.microsoft.com/office/drawing/2014/main" id="{444DBB14-87D8-C613-9CD7-3DA12216CD2B}"/>
              </a:ext>
            </a:extLst>
          </p:cNvPr>
          <p:cNvSpPr txBox="1"/>
          <p:nvPr/>
        </p:nvSpPr>
        <p:spPr>
          <a:xfrm>
            <a:off x="4289561" y="184555"/>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Table 2. Uptake of the seaso</a:t>
            </a:r>
            <a:r>
              <a:rPr lang="en-IE" sz="1400" b="1" dirty="0">
                <a:solidFill>
                  <a:srgbClr val="BA1F46"/>
                </a:solidFill>
                <a:latin typeface="Calibri" panose="020F0502020204030204" pitchFamily="34" charset="0"/>
                <a:ea typeface="Calibri" panose="020F0502020204030204" pitchFamily="34" charset="0"/>
              </a:rPr>
              <a:t>nal influenza vaccine among </a:t>
            </a:r>
            <a:r>
              <a:rPr lang="en-IE" sz="1400" b="1" dirty="0">
                <a:solidFill>
                  <a:srgbClr val="BA1F46"/>
                </a:solidFill>
                <a:effectLst/>
                <a:latin typeface="Calibri" panose="020F0502020204030204" pitchFamily="34" charset="0"/>
                <a:ea typeface="Calibri" panose="020F0502020204030204" pitchFamily="34" charset="0"/>
              </a:rPr>
              <a:t>hospital–based HCWs </a:t>
            </a:r>
            <a:r>
              <a:rPr lang="en-IE" sz="1400" b="1" dirty="0">
                <a:solidFill>
                  <a:srgbClr val="BA1F46"/>
                </a:solidFill>
                <a:latin typeface="Calibri" panose="020F0502020204030204" pitchFamily="34" charset="0"/>
                <a:ea typeface="Calibri" panose="020F0502020204030204" pitchFamily="34" charset="0"/>
              </a:rPr>
              <a:t>by staff type and HSE region, 2024-2025 season</a:t>
            </a:r>
          </a:p>
        </p:txBody>
      </p:sp>
      <p:graphicFrame>
        <p:nvGraphicFramePr>
          <p:cNvPr id="7" name="Table 6">
            <a:extLst>
              <a:ext uri="{FF2B5EF4-FFF2-40B4-BE49-F238E27FC236}">
                <a16:creationId xmlns:a16="http://schemas.microsoft.com/office/drawing/2014/main" id="{3E7D8E6C-AB48-DF01-7C13-140F58BF76DF}"/>
              </a:ext>
            </a:extLst>
          </p:cNvPr>
          <p:cNvGraphicFramePr>
            <a:graphicFrameLocks noGrp="1"/>
          </p:cNvGraphicFramePr>
          <p:nvPr>
            <p:extLst>
              <p:ext uri="{D42A27DB-BD31-4B8C-83A1-F6EECF244321}">
                <p14:modId xmlns:p14="http://schemas.microsoft.com/office/powerpoint/2010/main" val="2988976617"/>
              </p:ext>
            </p:extLst>
          </p:nvPr>
        </p:nvGraphicFramePr>
        <p:xfrm>
          <a:off x="4348616" y="876013"/>
          <a:ext cx="7748188" cy="2263140"/>
        </p:xfrm>
        <a:graphic>
          <a:graphicData uri="http://schemas.openxmlformats.org/drawingml/2006/table">
            <a:tbl>
              <a:tblPr/>
              <a:tblGrid>
                <a:gridCol w="1807417">
                  <a:extLst>
                    <a:ext uri="{9D8B030D-6E8A-4147-A177-3AD203B41FA5}">
                      <a16:colId xmlns:a16="http://schemas.microsoft.com/office/drawing/2014/main" val="2651394784"/>
                    </a:ext>
                  </a:extLst>
                </a:gridCol>
                <a:gridCol w="592596">
                  <a:extLst>
                    <a:ext uri="{9D8B030D-6E8A-4147-A177-3AD203B41FA5}">
                      <a16:colId xmlns:a16="http://schemas.microsoft.com/office/drawing/2014/main" val="1885209262"/>
                    </a:ext>
                  </a:extLst>
                </a:gridCol>
                <a:gridCol w="577781">
                  <a:extLst>
                    <a:ext uri="{9D8B030D-6E8A-4147-A177-3AD203B41FA5}">
                      <a16:colId xmlns:a16="http://schemas.microsoft.com/office/drawing/2014/main" val="3748666817"/>
                    </a:ext>
                  </a:extLst>
                </a:gridCol>
                <a:gridCol w="918523">
                  <a:extLst>
                    <a:ext uri="{9D8B030D-6E8A-4147-A177-3AD203B41FA5}">
                      <a16:colId xmlns:a16="http://schemas.microsoft.com/office/drawing/2014/main" val="3256468526"/>
                    </a:ext>
                  </a:extLst>
                </a:gridCol>
                <a:gridCol w="962968">
                  <a:extLst>
                    <a:ext uri="{9D8B030D-6E8A-4147-A177-3AD203B41FA5}">
                      <a16:colId xmlns:a16="http://schemas.microsoft.com/office/drawing/2014/main" val="3028848507"/>
                    </a:ext>
                  </a:extLst>
                </a:gridCol>
                <a:gridCol w="918523">
                  <a:extLst>
                    <a:ext uri="{9D8B030D-6E8A-4147-A177-3AD203B41FA5}">
                      <a16:colId xmlns:a16="http://schemas.microsoft.com/office/drawing/2014/main" val="1776948172"/>
                    </a:ext>
                  </a:extLst>
                </a:gridCol>
                <a:gridCol w="607410">
                  <a:extLst>
                    <a:ext uri="{9D8B030D-6E8A-4147-A177-3AD203B41FA5}">
                      <a16:colId xmlns:a16="http://schemas.microsoft.com/office/drawing/2014/main" val="4038810630"/>
                    </a:ext>
                  </a:extLst>
                </a:gridCol>
                <a:gridCol w="681485">
                  <a:extLst>
                    <a:ext uri="{9D8B030D-6E8A-4147-A177-3AD203B41FA5}">
                      <a16:colId xmlns:a16="http://schemas.microsoft.com/office/drawing/2014/main" val="2999491143"/>
                    </a:ext>
                  </a:extLst>
                </a:gridCol>
                <a:gridCol w="681485">
                  <a:extLst>
                    <a:ext uri="{9D8B030D-6E8A-4147-A177-3AD203B41FA5}">
                      <a16:colId xmlns:a16="http://schemas.microsoft.com/office/drawing/2014/main" val="2660254737"/>
                    </a:ext>
                  </a:extLst>
                </a:gridCol>
              </a:tblGrid>
              <a:tr h="617220">
                <a:tc>
                  <a:txBody>
                    <a:bodyPr/>
                    <a:lstStyle/>
                    <a:p>
                      <a:pPr algn="l" fontAlgn="b"/>
                      <a:r>
                        <a:rPr lang="en-IE" sz="900" b="1" i="0" u="none" strike="noStrike" dirty="0">
                          <a:solidFill>
                            <a:srgbClr val="FFFFFF"/>
                          </a:solidFill>
                          <a:effectLst/>
                          <a:latin typeface="Aptos Narrow" panose="020B0004020202020204" pitchFamily="34" charset="0"/>
                        </a:rPr>
                        <a:t>HSE 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No. Hospitals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Total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Management &amp; Administration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Medical &amp; Dental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Health &amp; SocialCare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Nursing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General Support</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tc>
                  <a:txBody>
                    <a:bodyPr/>
                    <a:lstStyle/>
                    <a:p>
                      <a:pPr algn="ctr" fontAlgn="b"/>
                      <a:r>
                        <a:rPr lang="en-IE" sz="900" b="1" i="0" u="none" strike="noStrike" dirty="0">
                          <a:solidFill>
                            <a:srgbClr val="FFFFFF"/>
                          </a:solidFill>
                          <a:effectLst/>
                          <a:latin typeface="Aptos Narrow" panose="020B0004020202020204" pitchFamily="34" charset="0"/>
                        </a:rPr>
                        <a:t>% Uptake Other Patient &amp; ClientCare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A1F46"/>
                    </a:solidFill>
                  </a:tcPr>
                </a:tc>
                <a:extLst>
                  <a:ext uri="{0D108BD9-81ED-4DB2-BD59-A6C34878D82A}">
                    <a16:rowId xmlns:a16="http://schemas.microsoft.com/office/drawing/2014/main" val="4213344019"/>
                  </a:ext>
                </a:extLst>
              </a:tr>
              <a:tr h="182880">
                <a:tc>
                  <a:txBody>
                    <a:bodyPr/>
                    <a:lstStyle/>
                    <a:p>
                      <a:pPr algn="l" fontAlgn="b"/>
                      <a:r>
                        <a:rPr lang="en-IE" sz="900" b="0" i="0" u="none" strike="noStrike" dirty="0">
                          <a:solidFill>
                            <a:srgbClr val="000000"/>
                          </a:solidFill>
                          <a:effectLst/>
                          <a:latin typeface="Aptos Narrow" panose="020B0004020202020204" pitchFamily="34" charset="0"/>
                        </a:rPr>
                        <a:t>Dublin and Midlands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49.0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39.3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65.4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44.5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33.0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5290759"/>
                  </a:ext>
                </a:extLst>
              </a:tr>
              <a:tr h="182880">
                <a:tc>
                  <a:txBody>
                    <a:bodyPr/>
                    <a:lstStyle/>
                    <a:p>
                      <a:pPr algn="l" fontAlgn="b"/>
                      <a:r>
                        <a:rPr lang="en-GB" sz="900" b="0" i="0" u="none" strike="noStrike" dirty="0">
                          <a:solidFill>
                            <a:srgbClr val="000000"/>
                          </a:solidFill>
                          <a:effectLst/>
                          <a:latin typeface="Aptos Narrow" panose="020B0004020202020204" pitchFamily="34" charset="0"/>
                        </a:rPr>
                        <a:t>Dublin and North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41.8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37.8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33.5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68608187"/>
                  </a:ext>
                </a:extLst>
              </a:tr>
              <a:tr h="182880">
                <a:tc>
                  <a:txBody>
                    <a:bodyPr/>
                    <a:lstStyle/>
                    <a:p>
                      <a:pPr algn="l" fontAlgn="b"/>
                      <a:r>
                        <a:rPr lang="en-GB" sz="900" b="0" i="0" u="none" strike="noStrike" dirty="0">
                          <a:solidFill>
                            <a:srgbClr val="000000"/>
                          </a:solidFill>
                          <a:effectLst/>
                          <a:latin typeface="Aptos Narrow" panose="020B0004020202020204" pitchFamily="34" charset="0"/>
                        </a:rPr>
                        <a:t>Dublin and South East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57.2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69.6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74.5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52.1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89187096"/>
                  </a:ext>
                </a:extLst>
              </a:tr>
              <a:tr h="182880">
                <a:tc>
                  <a:txBody>
                    <a:bodyPr/>
                    <a:lstStyle/>
                    <a:p>
                      <a:pPr algn="l" fontAlgn="b"/>
                      <a:r>
                        <a:rPr lang="en-IE" sz="900" b="0" i="0" u="none" strike="noStrike" dirty="0">
                          <a:solidFill>
                            <a:srgbClr val="000000"/>
                          </a:solidFill>
                          <a:effectLst/>
                          <a:latin typeface="Aptos Narrow" panose="020B0004020202020204" pitchFamily="34" charset="0"/>
                        </a:rPr>
                        <a:t>Mid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42.3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68.6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47.2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37.2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25.9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18470531"/>
                  </a:ext>
                </a:extLst>
              </a:tr>
              <a:tr h="182880">
                <a:tc>
                  <a:txBody>
                    <a:bodyPr/>
                    <a:lstStyle/>
                    <a:p>
                      <a:pPr algn="l" fontAlgn="b"/>
                      <a:r>
                        <a:rPr lang="en-IE" sz="900" b="0" i="0" u="none" strike="noStrike" dirty="0">
                          <a:solidFill>
                            <a:srgbClr val="000000"/>
                          </a:solidFill>
                          <a:effectLst/>
                          <a:latin typeface="Aptos Narrow" panose="020B0004020202020204" pitchFamily="34" charset="0"/>
                        </a:rPr>
                        <a:t>South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42.5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56.3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58.0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37.9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44.4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22.2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8301406"/>
                  </a:ext>
                </a:extLst>
              </a:tr>
              <a:tr h="182880">
                <a:tc>
                  <a:txBody>
                    <a:bodyPr/>
                    <a:lstStyle/>
                    <a:p>
                      <a:pPr algn="l" fontAlgn="b"/>
                      <a:r>
                        <a:rPr lang="en-GB" sz="900" b="0" i="0" u="none" strike="noStrike" dirty="0">
                          <a:solidFill>
                            <a:srgbClr val="000000"/>
                          </a:solidFill>
                          <a:effectLst/>
                          <a:latin typeface="Aptos Narrow" panose="020B0004020202020204" pitchFamily="34" charset="0"/>
                        </a:rPr>
                        <a:t>West and North West Hospitals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34.5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27.7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53.9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47.1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29.2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25.5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61024055"/>
                  </a:ext>
                </a:extLst>
              </a:tr>
              <a:tr h="182880">
                <a:tc>
                  <a:txBody>
                    <a:bodyPr/>
                    <a:lstStyle/>
                    <a:p>
                      <a:pPr algn="l" fontAlgn="b"/>
                      <a:r>
                        <a:rPr lang="en-IE" sz="900" b="0" i="0" u="none" strike="noStrike" dirty="0">
                          <a:solidFill>
                            <a:srgbClr val="000000"/>
                          </a:solidFill>
                          <a:effectLst/>
                          <a:latin typeface="Aptos Narrow" panose="020B0004020202020204" pitchFamily="34" charset="0"/>
                        </a:rPr>
                        <a:t>Outside Regional Areas/Private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000000"/>
                          </a:solidFill>
                          <a:effectLst/>
                          <a:latin typeface="Aptos Narrow" panose="020B000402020202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45.3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37.1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35.1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0" i="0" u="none" strike="noStrike" dirty="0">
                          <a:solidFill>
                            <a:srgbClr val="C00000"/>
                          </a:solidFill>
                          <a:effectLst/>
                          <a:latin typeface="Aptos Narrow" panose="020B0004020202020204" pitchFamily="34" charset="0"/>
                        </a:rPr>
                        <a:t>24.2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41561763"/>
                  </a:ext>
                </a:extLst>
              </a:tr>
              <a:tr h="182880">
                <a:tc>
                  <a:txBody>
                    <a:bodyPr/>
                    <a:lstStyle/>
                    <a:p>
                      <a:pPr algn="l" fontAlgn="b"/>
                      <a:r>
                        <a:rPr lang="en-IE" sz="900" b="1" i="0" u="none" strike="noStrike" dirty="0">
                          <a:solidFill>
                            <a:srgbClr val="000000"/>
                          </a:solidFill>
                          <a:effectLst/>
                          <a:latin typeface="Aptos Narrow" panose="020B0004020202020204" pitchFamily="34" charset="0"/>
                        </a:rPr>
                        <a:t>Total excl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000000"/>
                          </a:solidFill>
                          <a:effectLst/>
                          <a:latin typeface="Aptos Narrow" panose="020B0004020202020204" pitchFamily="34" charset="0"/>
                        </a:rPr>
                        <a:t>50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45.4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39.1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60.6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56.1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42.9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41.5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IE" sz="900" b="1" i="0" u="none" strike="noStrike" dirty="0">
                          <a:solidFill>
                            <a:srgbClr val="C00000"/>
                          </a:solidFill>
                          <a:effectLst/>
                          <a:latin typeface="Aptos Narrow" panose="020B0004020202020204" pitchFamily="34" charset="0"/>
                        </a:rPr>
                        <a:t>32.0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02892653"/>
                  </a:ext>
                </a:extLst>
              </a:tr>
              <a:tr h="182880">
                <a:tc>
                  <a:txBody>
                    <a:bodyPr/>
                    <a:lstStyle/>
                    <a:p>
                      <a:pPr algn="l" fontAlgn="b"/>
                      <a:r>
                        <a:rPr lang="en-IE" sz="900" b="0" i="1" u="none" strike="noStrike" dirty="0">
                          <a:solidFill>
                            <a:srgbClr val="000000"/>
                          </a:solidFill>
                          <a:effectLst/>
                          <a:latin typeface="Aptos Narrow" panose="020B0004020202020204" pitchFamily="34" charset="0"/>
                        </a:rPr>
                        <a:t>Total incl private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000000"/>
                          </a:solidFill>
                          <a:effectLst/>
                          <a:latin typeface="Aptos Narrow" panose="020B0004020202020204" pitchFamily="34" charset="0"/>
                        </a:rPr>
                        <a:t>57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44.5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38.7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60.0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54.0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42.3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39.6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E" sz="900" b="0" i="1" u="none" strike="noStrike" dirty="0">
                          <a:solidFill>
                            <a:srgbClr val="C00000"/>
                          </a:solidFill>
                          <a:effectLst/>
                          <a:latin typeface="Aptos Narrow" panose="020B0004020202020204" pitchFamily="34" charset="0"/>
                        </a:rPr>
                        <a:t>31.5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175937"/>
                  </a:ext>
                </a:extLst>
              </a:tr>
            </a:tbl>
          </a:graphicData>
        </a:graphic>
      </p:graphicFrame>
      <p:sp>
        <p:nvSpPr>
          <p:cNvPr id="3" name="TextBox 2">
            <a:extLst>
              <a:ext uri="{FF2B5EF4-FFF2-40B4-BE49-F238E27FC236}">
                <a16:creationId xmlns:a16="http://schemas.microsoft.com/office/drawing/2014/main" id="{345D1773-0349-0652-1680-CE713ABE88D2}"/>
              </a:ext>
            </a:extLst>
          </p:cNvPr>
          <p:cNvSpPr txBox="1"/>
          <p:nvPr/>
        </p:nvSpPr>
        <p:spPr>
          <a:xfrm>
            <a:off x="4363707" y="3253266"/>
            <a:ext cx="7718006" cy="338554"/>
          </a:xfrm>
          <a:prstGeom prst="rect">
            <a:avLst/>
          </a:prstGeom>
          <a:noFill/>
        </p:spPr>
        <p:txBody>
          <a:bodyPr wrap="square">
            <a:spAutoFit/>
          </a:bodyPr>
          <a:lstStyle/>
          <a:p>
            <a:r>
              <a:rPr lang="en-IE" sz="800" dirty="0">
                <a:effectLst/>
                <a:latin typeface="Calibri" panose="020F0502020204030204" pitchFamily="34" charset="0"/>
                <a:ea typeface="Calibri" panose="020F0502020204030204" pitchFamily="34" charset="0"/>
              </a:rPr>
              <a:t>Note: No influenza vaccine uptake data was reported for HCWs based at the </a:t>
            </a:r>
            <a:r>
              <a:rPr lang="en-GB" sz="800" dirty="0">
                <a:effectLst/>
                <a:latin typeface="Calibri" panose="020F0502020204030204" pitchFamily="34" charset="0"/>
                <a:ea typeface="Calibri" panose="020F0502020204030204" pitchFamily="34" charset="0"/>
              </a:rPr>
              <a:t>National Children's Hospital Ireland (NCHI) as they were vaccinated in Children's Health Ireland Hospital at Crumlin</a:t>
            </a:r>
          </a:p>
        </p:txBody>
      </p:sp>
      <p:sp>
        <p:nvSpPr>
          <p:cNvPr id="5" name="TextBox 4">
            <a:extLst>
              <a:ext uri="{FF2B5EF4-FFF2-40B4-BE49-F238E27FC236}">
                <a16:creationId xmlns:a16="http://schemas.microsoft.com/office/drawing/2014/main" id="{E7C744BF-A238-FF78-94A7-49D6917BDB51}"/>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320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16EA-FC64-E85E-C5C6-27E3242545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581D6D-30B4-4F25-C8D3-333DCEE0B4C1}"/>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1777EF38-4F43-1B0D-9787-3A10896F791C}"/>
              </a:ext>
            </a:extLst>
          </p:cNvPr>
          <p:cNvSpPr txBox="1">
            <a:spLocks/>
          </p:cNvSpPr>
          <p:nvPr/>
        </p:nvSpPr>
        <p:spPr>
          <a:xfrm>
            <a:off x="1614479" y="188382"/>
            <a:ext cx="2395544" cy="609015"/>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5 of 15</a:t>
            </a:r>
          </a:p>
        </p:txBody>
      </p:sp>
      <p:cxnSp>
        <p:nvCxnSpPr>
          <p:cNvPr id="14" name="Straight Connector 13">
            <a:extLst>
              <a:ext uri="{FF2B5EF4-FFF2-40B4-BE49-F238E27FC236}">
                <a16:creationId xmlns:a16="http://schemas.microsoft.com/office/drawing/2014/main" id="{0F31DB09-ABF8-EF33-8F2C-55E330B7BAF0}"/>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06CCBC4-4167-7947-7EEB-E82467CC5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BCE0C08A-25DF-A142-C7AB-98665B87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606D0A04-78BD-7778-C23E-EE8FBF533542}"/>
              </a:ext>
            </a:extLst>
          </p:cNvPr>
          <p:cNvSpPr txBox="1"/>
          <p:nvPr/>
        </p:nvSpPr>
        <p:spPr>
          <a:xfrm>
            <a:off x="94505" y="2176101"/>
            <a:ext cx="3989979" cy="1071191"/>
          </a:xfrm>
          <a:prstGeom prst="rect">
            <a:avLst/>
          </a:prstGeom>
          <a:noFill/>
        </p:spPr>
        <p:txBody>
          <a:bodyPr wrap="square">
            <a:spAutoFit/>
          </a:bodyPr>
          <a:lstStyle/>
          <a:p>
            <a:pPr marL="171450" indent="-171450">
              <a:lnSpc>
                <a:spcPct val="115000"/>
              </a:lnSpc>
              <a:buFont typeface="Arial" panose="020B0604020202020204" pitchFamily="34" charset="0"/>
              <a:buChar char="•"/>
            </a:pPr>
            <a:r>
              <a:rPr lang="en-GB" sz="1400" dirty="0">
                <a:solidFill>
                  <a:schemeClr val="bg1"/>
                </a:solidFill>
                <a:latin typeface="Aptos" panose="020B0004020202020204" pitchFamily="34" charset="0"/>
              </a:rPr>
              <a:t>No HSE region had a seasonal influenza vaccine uptake that was significantly greater or less than the overall uptake for all regions combined (Figure 4).</a:t>
            </a:r>
          </a:p>
        </p:txBody>
      </p:sp>
      <p:sp>
        <p:nvSpPr>
          <p:cNvPr id="25" name="TextBox 24">
            <a:extLst>
              <a:ext uri="{FF2B5EF4-FFF2-40B4-BE49-F238E27FC236}">
                <a16:creationId xmlns:a16="http://schemas.microsoft.com/office/drawing/2014/main" id="{ACD3C50C-2416-6015-CD56-88CB5FDAB60D}"/>
              </a:ext>
            </a:extLst>
          </p:cNvPr>
          <p:cNvSpPr txBox="1"/>
          <p:nvPr/>
        </p:nvSpPr>
        <p:spPr>
          <a:xfrm>
            <a:off x="728648" y="1199078"/>
            <a:ext cx="3182715" cy="971292"/>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by HSE region-The overall picture</a:t>
            </a:r>
          </a:p>
        </p:txBody>
      </p:sp>
      <p:pic>
        <p:nvPicPr>
          <p:cNvPr id="26" name="Picture 25">
            <a:extLst>
              <a:ext uri="{FF2B5EF4-FFF2-40B4-BE49-F238E27FC236}">
                <a16:creationId xmlns:a16="http://schemas.microsoft.com/office/drawing/2014/main" id="{3252A84E-99A3-E3DA-52B8-E66E57F6670B}"/>
              </a:ext>
            </a:extLst>
          </p:cNvPr>
          <p:cNvPicPr>
            <a:picLocks noChangeAspect="1"/>
          </p:cNvPicPr>
          <p:nvPr/>
        </p:nvPicPr>
        <p:blipFill rotWithShape="1">
          <a:blip r:embed="rId5"/>
          <a:srcRect l="19780" t="6048" r="17478" b="12714"/>
          <a:stretch/>
        </p:blipFill>
        <p:spPr>
          <a:xfrm>
            <a:off x="203860" y="1367169"/>
            <a:ext cx="477157" cy="660583"/>
          </a:xfrm>
          <a:prstGeom prst="rect">
            <a:avLst/>
          </a:prstGeom>
        </p:spPr>
      </p:pic>
      <p:sp>
        <p:nvSpPr>
          <p:cNvPr id="31" name="TextBox 30">
            <a:extLst>
              <a:ext uri="{FF2B5EF4-FFF2-40B4-BE49-F238E27FC236}">
                <a16:creationId xmlns:a16="http://schemas.microsoft.com/office/drawing/2014/main" id="{8A3C4A54-D2E2-A820-1A17-1EB5FDBFF2E5}"/>
              </a:ext>
            </a:extLst>
          </p:cNvPr>
          <p:cNvSpPr txBox="1"/>
          <p:nvPr/>
        </p:nvSpPr>
        <p:spPr>
          <a:xfrm>
            <a:off x="4348616" y="69683"/>
            <a:ext cx="7718006" cy="523220"/>
          </a:xfrm>
          <a:prstGeom prst="rect">
            <a:avLst/>
          </a:prstGeom>
          <a:noFill/>
        </p:spPr>
        <p:txBody>
          <a:bodyPr wrap="square">
            <a:spAutoFit/>
          </a:bodyPr>
          <a:lstStyle/>
          <a:p>
            <a:r>
              <a:rPr lang="en-IE" sz="1400" b="1" dirty="0">
                <a:solidFill>
                  <a:srgbClr val="BA1F46"/>
                </a:solidFill>
                <a:effectLst/>
                <a:latin typeface="Calibri" panose="020F0502020204030204" pitchFamily="34" charset="0"/>
                <a:ea typeface="Calibri" panose="020F0502020204030204" pitchFamily="34" charset="0"/>
              </a:rPr>
              <a:t>Figure 4. Uptake among hospital–based HCWs for the seaso</a:t>
            </a:r>
            <a:r>
              <a:rPr lang="en-IE" sz="1400" b="1" dirty="0">
                <a:solidFill>
                  <a:srgbClr val="BA1F46"/>
                </a:solidFill>
                <a:latin typeface="Calibri" panose="020F0502020204030204" pitchFamily="34" charset="0"/>
                <a:ea typeface="Calibri" panose="020F0502020204030204" pitchFamily="34" charset="0"/>
              </a:rPr>
              <a:t>nal influenza vaccine by HSE region, 2024-2025 season, with 95% CIs</a:t>
            </a:r>
          </a:p>
        </p:txBody>
      </p:sp>
      <p:pic>
        <p:nvPicPr>
          <p:cNvPr id="4" name="Picture 3">
            <a:extLst>
              <a:ext uri="{FF2B5EF4-FFF2-40B4-BE49-F238E27FC236}">
                <a16:creationId xmlns:a16="http://schemas.microsoft.com/office/drawing/2014/main" id="{8547C366-E7CB-1C02-4A2F-BB614369DA69}"/>
              </a:ext>
            </a:extLst>
          </p:cNvPr>
          <p:cNvPicPr>
            <a:picLocks noChangeAspect="1"/>
          </p:cNvPicPr>
          <p:nvPr/>
        </p:nvPicPr>
        <p:blipFill>
          <a:blip r:embed="rId6"/>
          <a:stretch>
            <a:fillRect/>
          </a:stretch>
        </p:blipFill>
        <p:spPr>
          <a:xfrm>
            <a:off x="4475365" y="656180"/>
            <a:ext cx="7231380" cy="3454908"/>
          </a:xfrm>
          <a:prstGeom prst="rect">
            <a:avLst/>
          </a:prstGeom>
        </p:spPr>
      </p:pic>
      <p:sp>
        <p:nvSpPr>
          <p:cNvPr id="3" name="TextBox 2">
            <a:extLst>
              <a:ext uri="{FF2B5EF4-FFF2-40B4-BE49-F238E27FC236}">
                <a16:creationId xmlns:a16="http://schemas.microsoft.com/office/drawing/2014/main" id="{D3C0944A-E8D4-AC67-D4AA-3C333D1A26BE}"/>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841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5589"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1427" y="2409369"/>
            <a:ext cx="3989979" cy="2309991"/>
          </a:xfrm>
          <a:prstGeom prst="rect">
            <a:avLst/>
          </a:prstGeom>
          <a:noFill/>
        </p:spPr>
        <p:txBody>
          <a:bodyPr wrap="square">
            <a:spAutoFit/>
          </a:bodyPr>
          <a:lstStyle/>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A downward seasonal trend in seasonal influenza vaccine uptake is evident across all HSE regions since the 2020-2021 season at the height of the COVID-19 pandemic falling from 71.4% to 45.4% in public hospitals (Figures 5a-5f).</a:t>
            </a:r>
          </a:p>
          <a:p>
            <a:pPr marL="285750" indent="-285750">
              <a:lnSpc>
                <a:spcPct val="115000"/>
              </a:lnSpc>
              <a:buFont typeface="Arial" panose="020B0604020202020204" pitchFamily="34" charset="0"/>
              <a:buChar char="•"/>
            </a:pPr>
            <a:r>
              <a:rPr lang="en-IE" sz="1400" dirty="0">
                <a:solidFill>
                  <a:schemeClr val="bg1"/>
                </a:solidFill>
                <a:latin typeface="Aptos" panose="020B0004020202020204" pitchFamily="34" charset="0"/>
              </a:rPr>
              <a:t>Among the top performing HSE regions since 2011-2012 are Dublin and Midlands, Dublin and North East and Dublin and South East.</a:t>
            </a:r>
          </a:p>
        </p:txBody>
      </p:sp>
      <p:sp>
        <p:nvSpPr>
          <p:cNvPr id="4" name="TextBox 3">
            <a:extLst>
              <a:ext uri="{FF2B5EF4-FFF2-40B4-BE49-F238E27FC236}">
                <a16:creationId xmlns:a16="http://schemas.microsoft.com/office/drawing/2014/main" id="{8895B4B9-EF29-CB59-38AF-E9DEF39E6B22}"/>
              </a:ext>
            </a:extLst>
          </p:cNvPr>
          <p:cNvSpPr txBox="1"/>
          <p:nvPr/>
        </p:nvSpPr>
        <p:spPr>
          <a:xfrm>
            <a:off x="862269" y="1147445"/>
            <a:ext cx="3006597" cy="1267655"/>
          </a:xfrm>
          <a:prstGeom prst="rect">
            <a:avLst/>
          </a:prstGeom>
          <a:noFill/>
        </p:spPr>
        <p:txBody>
          <a:bodyPr wrap="square">
            <a:spAutoFit/>
          </a:bodyPr>
          <a:lstStyle/>
          <a:p>
            <a:pPr>
              <a:lnSpc>
                <a:spcPct val="107000"/>
              </a:lnSpc>
            </a:pPr>
            <a:r>
              <a:rPr lang="en-IE" sz="1800" b="1" kern="100" dirty="0">
                <a:solidFill>
                  <a:schemeClr val="accent5">
                    <a:lumMod val="40000"/>
                    <a:lumOff val="60000"/>
                  </a:schemeClr>
                </a:solidFill>
                <a:latin typeface="Aptos" panose="020B0004020202020204" pitchFamily="34" charset="0"/>
                <a:cs typeface="Times New Roman" panose="02020603050405020304" pitchFamily="18" charset="0"/>
              </a:rPr>
              <a:t>Seasonal influenza </a:t>
            </a:r>
            <a:r>
              <a:rPr lang="en-IE" sz="1800" b="1" kern="100" dirty="0">
                <a:solidFill>
                  <a:schemeClr val="bg1"/>
                </a:solidFill>
                <a:latin typeface="Aptos" panose="020B0004020202020204" pitchFamily="34" charset="0"/>
                <a:cs typeface="Times New Roman" panose="02020603050405020304" pitchFamily="18" charset="0"/>
              </a:rPr>
              <a:t>vaccine uptake by HSE region-Seasonal Trends, 2011-2012 to 2024-2025</a:t>
            </a:r>
          </a:p>
        </p:txBody>
      </p:sp>
      <p:sp>
        <p:nvSpPr>
          <p:cNvPr id="6" name="TextBox 5">
            <a:extLst>
              <a:ext uri="{FF2B5EF4-FFF2-40B4-BE49-F238E27FC236}">
                <a16:creationId xmlns:a16="http://schemas.microsoft.com/office/drawing/2014/main" id="{FD1E1670-209C-448D-BD9E-CD9F590694FA}"/>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Calibri" panose="020F0502020204030204" pitchFamily="34" charset="0"/>
                <a:ea typeface="Calibri" panose="020F0502020204030204" pitchFamily="34" charset="0"/>
                <a:cs typeface="Calibri" panose="020F0502020204030204" pitchFamily="34" charset="0"/>
              </a:rPr>
              <a:t>Figures 5a-5f. Percentage uptake of seasonal influenza vaccine among HCWs by HSE region and season, 2011-2012 to 2024-2025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E43532EF-5827-CB23-539D-FBFB6F978F91}"/>
              </a:ext>
            </a:extLst>
          </p:cNvPr>
          <p:cNvSpPr txBox="1">
            <a:spLocks/>
          </p:cNvSpPr>
          <p:nvPr/>
        </p:nvSpPr>
        <p:spPr>
          <a:xfrm>
            <a:off x="1614479" y="188382"/>
            <a:ext cx="2395544" cy="61474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6 of 15</a:t>
            </a:r>
          </a:p>
        </p:txBody>
      </p:sp>
      <p:pic>
        <p:nvPicPr>
          <p:cNvPr id="5" name="Picture 4">
            <a:extLst>
              <a:ext uri="{FF2B5EF4-FFF2-40B4-BE49-F238E27FC236}">
                <a16:creationId xmlns:a16="http://schemas.microsoft.com/office/drawing/2014/main" id="{B4142F4C-74FD-CA3E-2565-4AB483A630C5}"/>
              </a:ext>
            </a:extLst>
          </p:cNvPr>
          <p:cNvPicPr>
            <a:picLocks noChangeAspect="1"/>
          </p:cNvPicPr>
          <p:nvPr/>
        </p:nvPicPr>
        <p:blipFill>
          <a:blip r:embed="rId5"/>
          <a:stretch>
            <a:fillRect/>
          </a:stretch>
        </p:blipFill>
        <p:spPr>
          <a:xfrm>
            <a:off x="4279841" y="545743"/>
            <a:ext cx="7638288" cy="6260592"/>
          </a:xfrm>
          <a:prstGeom prst="rect">
            <a:avLst/>
          </a:prstGeom>
        </p:spPr>
      </p:pic>
      <p:pic>
        <p:nvPicPr>
          <p:cNvPr id="9" name="Graphic 8" descr="Immunity outline">
            <a:extLst>
              <a:ext uri="{FF2B5EF4-FFF2-40B4-BE49-F238E27FC236}">
                <a16:creationId xmlns:a16="http://schemas.microsoft.com/office/drawing/2014/main" id="{53BC1263-727F-4795-0F04-AA2F3254843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5296" y="1296019"/>
            <a:ext cx="528596" cy="528596"/>
          </a:xfrm>
          <a:prstGeom prst="rect">
            <a:avLst/>
          </a:prstGeom>
        </p:spPr>
      </p:pic>
      <p:sp>
        <p:nvSpPr>
          <p:cNvPr id="10" name="TextBox 9">
            <a:extLst>
              <a:ext uri="{FF2B5EF4-FFF2-40B4-BE49-F238E27FC236}">
                <a16:creationId xmlns:a16="http://schemas.microsoft.com/office/drawing/2014/main" id="{3F84A667-1DB2-95A9-48B5-64D47F6CA12D}"/>
              </a:ext>
            </a:extLst>
          </p:cNvPr>
          <p:cNvSpPr txBox="1"/>
          <p:nvPr/>
        </p:nvSpPr>
        <p:spPr>
          <a:xfrm>
            <a:off x="94505" y="803128"/>
            <a:ext cx="3989975" cy="378565"/>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SECTION A: </a:t>
            </a:r>
            <a:r>
              <a:rPr lang="en-IE" sz="1800" b="1" kern="100" dirty="0">
                <a:solidFill>
                  <a:schemeClr val="accent5">
                    <a:lumMod val="60000"/>
                    <a:lumOff val="40000"/>
                  </a:schemeClr>
                </a:solidFill>
                <a:latin typeface="Aptos" panose="020B0004020202020204" pitchFamily="34" charset="0"/>
                <a:cs typeface="Times New Roman" panose="02020603050405020304" pitchFamily="18" charset="0"/>
              </a:rPr>
              <a:t>SEASONAL INFLUENZA</a:t>
            </a:r>
            <a:endParaRPr lang="en-IE" b="1" kern="100" dirty="0">
              <a:solidFill>
                <a:schemeClr val="accent5">
                  <a:lumMod val="60000"/>
                  <a:lumOff val="40000"/>
                </a:schemeClr>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241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16340</TotalTime>
  <Words>8275</Words>
  <Application>Microsoft Office PowerPoint</Application>
  <PresentationFormat>Widescreen</PresentationFormat>
  <Paragraphs>1592</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Aptos Display</vt:lpstr>
      <vt:lpstr>Aptos Narrow</vt:lpstr>
      <vt:lpstr>Arial</vt:lpstr>
      <vt:lpstr>Calibri</vt:lpstr>
      <vt:lpstr>Courier New</vt:lpstr>
      <vt:lpstr>Symbol</vt:lpstr>
      <vt:lpstr>Office Theme</vt:lpstr>
      <vt:lpstr>Annual Epidemiological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&amp; Further Information </vt:lpstr>
      <vt:lpstr>Appendices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Surveillance</dc:title>
  <dc:creator>Michael Carton</dc:creator>
  <cp:lastModifiedBy>Piaras O'Lorcain</cp:lastModifiedBy>
  <cp:revision>281</cp:revision>
  <dcterms:created xsi:type="dcterms:W3CDTF">2024-04-22T14:22:59Z</dcterms:created>
  <dcterms:modified xsi:type="dcterms:W3CDTF">2026-06-24T14:23:07Z</dcterms:modified>
</cp:coreProperties>
</file>